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9" r:id="rId3"/>
    <p:sldId id="257" r:id="rId4"/>
    <p:sldId id="258" r:id="rId5"/>
    <p:sldId id="259" r:id="rId6"/>
    <p:sldId id="305" r:id="rId7"/>
    <p:sldId id="306" r:id="rId8"/>
    <p:sldId id="307" r:id="rId9"/>
    <p:sldId id="308" r:id="rId10"/>
    <p:sldId id="309" r:id="rId11"/>
    <p:sldId id="310" r:id="rId12"/>
    <p:sldId id="303" r:id="rId13"/>
    <p:sldId id="304" r:id="rId14"/>
    <p:sldId id="300" r:id="rId15"/>
    <p:sldId id="301" r:id="rId16"/>
    <p:sldId id="302" r:id="rId17"/>
    <p:sldId id="260" r:id="rId18"/>
    <p:sldId id="261" r:id="rId19"/>
    <p:sldId id="262" r:id="rId20"/>
    <p:sldId id="267" r:id="rId21"/>
    <p:sldId id="268" r:id="rId22"/>
    <p:sldId id="263" r:id="rId23"/>
    <p:sldId id="277" r:id="rId24"/>
    <p:sldId id="311" r:id="rId25"/>
    <p:sldId id="312" r:id="rId26"/>
    <p:sldId id="313" r:id="rId27"/>
    <p:sldId id="314" r:id="rId28"/>
    <p:sldId id="315" r:id="rId29"/>
    <p:sldId id="316" r:id="rId30"/>
    <p:sldId id="295" r:id="rId31"/>
    <p:sldId id="296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298" r:id="rId43"/>
    <p:sldId id="278" r:id="rId44"/>
    <p:sldId id="279" r:id="rId45"/>
    <p:sldId id="280" r:id="rId46"/>
    <p:sldId id="281" r:id="rId47"/>
    <p:sldId id="317" r:id="rId48"/>
    <p:sldId id="318" r:id="rId49"/>
    <p:sldId id="319" r:id="rId50"/>
    <p:sldId id="282" r:id="rId51"/>
    <p:sldId id="283" r:id="rId52"/>
    <p:sldId id="284" r:id="rId53"/>
  </p:sldIdLst>
  <p:sldSz cx="10439400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6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8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9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1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44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3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9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7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11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A364-97AA-438E-8251-F15088455F79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5234A-0D43-4AD2-809B-DF46AE088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0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eg"/><Relationship Id="rId18" Type="http://schemas.openxmlformats.org/officeDocument/2006/relationships/image" Target="../media/image21.emf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jp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png"/><Relationship Id="rId10" Type="http://schemas.openxmlformats.org/officeDocument/2006/relationships/image" Target="../media/image13.jpg"/><Relationship Id="rId19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rt-online.ru/priznanie-zaslug-161/" TargetMode="External"/><Relationship Id="rId7" Type="http://schemas.openxmlformats.org/officeDocument/2006/relationships/image" Target="../media/image4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azan.bezformata.com/word/nechkebil/352415/" TargetMode="External"/><Relationship Id="rId5" Type="http://schemas.openxmlformats.org/officeDocument/2006/relationships/hyperlink" Target="https://www.bugulma.ws/news/regionalnyj_ehtap_vserossijskogo_khorovogo_festivalja_konkursa/" TargetMode="External"/><Relationship Id="rId4" Type="http://schemas.openxmlformats.org/officeDocument/2006/relationships/hyperlink" Target="https://tatcultresurs.ru/collectives/narodnyy-ansambl-russkoy-pesni-ivushk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3.pn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pamyat-naroda.ru/heroes/booklet/?index=person&amp;type=hero&amp;id=92000947" TargetMode="External"/><Relationship Id="rId4" Type="http://schemas.openxmlformats.org/officeDocument/2006/relationships/hyperlink" Target="https://tatfrontu.ru/person/sigal-efim-solomonovich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6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29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" t="7056" r="2121" b="18555"/>
          <a:stretch/>
        </p:blipFill>
        <p:spPr>
          <a:xfrm>
            <a:off x="0" y="-1"/>
            <a:ext cx="10439400" cy="755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95" y="269515"/>
            <a:ext cx="2711645" cy="1716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00" y="392652"/>
            <a:ext cx="1157199" cy="1469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091" y="2809539"/>
            <a:ext cx="8484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КУЛЬТУРОЛОГИЧЕСКИЙ ПАСПОРТ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459" y="269515"/>
            <a:ext cx="2711644" cy="17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246" y="426294"/>
            <a:ext cx="9359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Одна из усадеб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находилась на реке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17 верстах от Бугульмы, с населением более 80 человек. Здесь будут основаны еще одна паровая мельница, маслобойный и крахмальный заводы. Крестьяне имения, расположенного в деревне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Бирючевка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занимались хлебопашеством. На хуторах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Гранный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(река Верх.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Ямашка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«Ферма» (с колодцем); «Новая ферма» (река Ср.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Ямашка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«Медвежий» (с колодцем), так он назывался потому, что был самый удаленный от Бугульмы — в 36 верстах; «Старый двор»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Микулинской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волости (на ключе) занимались содержанием молочных коров, откормом бычков, разведением других сельскохозяйственных животных. Стремясь повысить производительность труда в полеводстве,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стал использовать быков в качестве тягловой силы. Многолемешный плуг одновременно тянули до четырех пар быков.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 растили, приучали работать в паре и выполнять все команды пахаря.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быки отличались смиренным характером. На таких хуторских фермах работало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b="19374"/>
          <a:stretch/>
        </p:blipFill>
        <p:spPr>
          <a:xfrm>
            <a:off x="876129" y="3854824"/>
            <a:ext cx="4209098" cy="29871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1331" y="3702941"/>
            <a:ext cx="48370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круглогодично 9 — 20 человек.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 девять усадебных дворов-хуторов семьи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Елачичей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Одним из детищ А. Ф.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кожевенный завод. Сырьем для него были шкуры крупного рогатого скота собственных ферм и закупаемые у крестьян в округе. Выделка шкур была уже не кустарной, для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 использовались специальные станки.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была установлена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аровая машина,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которой через систему трансмиссий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приводились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вижение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разные механизмы.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532" y="6841588"/>
            <a:ext cx="9218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3734" y="508673"/>
            <a:ext cx="94667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Многотонные станки и котлы были доставлены в Бугульму по железной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дороге, той самой, о которой он, вместе с братом мечтал задолго до ее прокладки.</a:t>
            </a: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Не только мечтал, но и в качестве уполномоченного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Бугульминским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земским собранием, начиная с 1893 года, ездил неоднократно в Петербург, в высшие инстанции с ходатайством об устройстве Волго-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железной дороги.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А.Ф.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один из тех предприимчивых людей, которые первыми воспользовались услугами нового вида транспорта для доставки машин и развития промышленности в селе.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этой же дороге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отправлял в центральные губернии России выделанные кожи, крахмал, крупу, муку.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собственном каменном доме на улице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Застенной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Бугульме (сейчас здание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краеведческого музея) супруги основали «Промышленный банк», у реки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наладили производство пива и минеральных вод, которые продавали в павильоне городского общественного сада.</a:t>
            </a:r>
          </a:p>
          <a:p>
            <a:pPr algn="just"/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7892" r="2460"/>
          <a:stretch/>
        </p:blipFill>
        <p:spPr>
          <a:xfrm>
            <a:off x="734161" y="4187021"/>
            <a:ext cx="3869186" cy="28240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9347" y="4063790"/>
            <a:ext cx="52892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Имя супругов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потом и их детей, связано со многими хозяйственными и общественными делами земства.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Умер Александр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ноября 1916 года от тяжелой болезни сердца в Санкт-Петербурге.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Софья Кирилловна переехала жить в Самару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сыном Николаем. Софья пережила голодные годы 1918-1919 годов в Самарской губернии благодаря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крестьянам, которые помнили добро Александра</a:t>
            </a:r>
          </a:p>
          <a:p>
            <a:pPr algn="just"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Францевича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поддерживали ее.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09372" y="6988422"/>
            <a:ext cx="1569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654762"/>
            <a:ext cx="47091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Климовы</a:t>
            </a:r>
          </a:p>
          <a:p>
            <a:pPr algn="ctr"/>
            <a:endParaRPr lang="ru-RU" sz="1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Дмитрий Климов, купец первой гильдии, родился предположительно в 1840-1850 х годах в Бугульме. Занимался поставками скобяных товаров, имел двух сыновей и дочь.       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74638" algn="l"/>
                <a:tab pos="4413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Один из сыновей, Климов Федор Дмитриевич, родился в 1884 году в Бугульме, продолжил дело отца. С супругой Климовой Манефой Федоровной (урождённой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Спириной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Спиридоновой), предположительно 1889-1890 года рождения, имели четверых детей: Нину (14.08.1912 г.р.; Галину 1913-1914 г.р. (умерла в детстве); Бориса (21.03.1916 г.р.); Михаила 1917 г.р.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74638" algn="l"/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Михаил Фёдорович Климов погиб 08.02.1942 года в Великой Отечественной войне, похоронен в братской могиле с. Сорокино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Бротского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района, Смоленской области.  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20195" r="21337" b="30835"/>
          <a:stretch/>
        </p:blipFill>
        <p:spPr>
          <a:xfrm>
            <a:off x="5472566" y="796273"/>
            <a:ext cx="4474135" cy="46148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03149" y="5365381"/>
            <a:ext cx="3812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Манефа Фёдоровна и Федор Дмитриевич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Климовы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6171142"/>
            <a:ext cx="9647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Со слов Климова Бориса Фёдоровича, семья Климовых покинула город Бугульму вместе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войсками Белого движения и переехала в Сибирь. Манефа Фёдоровна Климова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дороге умерла от воспаления почек, похоронена на станции Кутулик.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9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6469" y="654058"/>
            <a:ext cx="90543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Со временем Фёдор Дмитриевич Климов с тремя детьми переехал в город  Уфу, работал продавцом скобяных изделий. Умер 10.03.1943 года, похоронен в Уфе.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8885238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Его дочь, Климова Нина Фёдоровна переехала в город Пермь в 1948 году, работала народным судьёй Мотовилихинского района города Перми. Скончалась 04.01.1992 г, похоронена в г.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ермь.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Его сын, Климов Борис Фёдорович, работал в финансовом управлении Пермского облисполкома. Позже жил и работал в г. Оханске, последнее место работы – Кунгурский горисполком, начальник финансового отдела. Скончался 21.10.2000 года в Екатеринбурге, похоронен там же. </a:t>
            </a:r>
          </a:p>
          <a:p>
            <a:pPr algn="just">
              <a:spcAft>
                <a:spcPts val="0"/>
              </a:spcAft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17061" r="16624" b="8379"/>
          <a:stretch/>
        </p:blipFill>
        <p:spPr>
          <a:xfrm>
            <a:off x="789789" y="3244940"/>
            <a:ext cx="4934623" cy="35935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109" y="6762314"/>
            <a:ext cx="5219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Климовых во дворе своего дома, сейчас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4892" y="3175535"/>
            <a:ext cx="4273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Внуки и  правнуки Фёдора Дмитриевича 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Климова продолжают жить в Перми</a:t>
            </a:r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195" y="446655"/>
            <a:ext cx="5988423" cy="736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Мельниковы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Мельников Дмитрий Сергеевич родился в Бугульме в 1887 году в семье служащего, его отец Сергей Васильевич Мельников служил в городской управе, предположительно, был агрономом. Дмитрий Сергеевич учился в Самарском фельдшерском училище (1905-1908 гг.), работая в летние каникулы помощником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Фельдшера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больницы, а по окончании училища – с 1908 года эпидемическим фельдшером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больницы. С 1914 по 1917 годы служил в действующей армии старшим фельдшером. После демобилизации стал участковым фельдшером в больнице села Поповка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уезда, затем был командирован в Самарский государственный университет на медицинский факультет, одновременно работал фельдшером, затем врачом Самарского детского дома.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После окончания обучения стал заведующим участковой больницы села Поповка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уезда. С 1926 по 1951 годы Дмитрий Сергеевич работал в Бугульме. Неоднократно командировался на учёбу в Казан, Ленинград, Москву.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Работал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больнице и поликлинике врачом – окулистом, судмедэкспертом, патологоанатомом, совмещая работу по этим специальностям.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r="24100"/>
          <a:stretch/>
        </p:blipFill>
        <p:spPr>
          <a:xfrm>
            <a:off x="6584069" y="645459"/>
            <a:ext cx="3330352" cy="63828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08377" y="6992473"/>
            <a:ext cx="1924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Мельниковы 1908г.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0559" y="419429"/>
            <a:ext cx="94030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В годы Великой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течественной войны работал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эвакогоспитале № 2784, часто совмещал лечебную работу с административной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главврач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больницы и поликлиники в 1935-136 годах, зам начальника эвакогоспиталя № 2784 по административном и медицинской части с 1941 по 1943 годы, заведующим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Райздравотделом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1944 году, начальник санитарной части тюрьмы.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 Дмитрий Сергеевич 9 мая 1956 года.</a:t>
            </a:r>
          </a:p>
          <a:p>
            <a:pPr algn="just"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годы войны находился в звании военврача, майора медицинской службы. Трудовой стаж – 43 года. Награжден медалями «За доблестный труд в Великой Отечественной войне 1941-1945 гг.», «За боевые заслуги», «За Победу над Германией в Великой отечественной войне 1941-1945 гг.», медалью «ХХХ-лет Советской армии и флота», орденом «Красная Звезда».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Супругой Дмитрия Сергеевича 8 ноября 1910 года стала его коллега  акушерка Мария Фёдоровна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Чалкина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1889 года рождения.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10608" b="51380"/>
          <a:stretch/>
        </p:blipFill>
        <p:spPr>
          <a:xfrm>
            <a:off x="563879" y="3783135"/>
            <a:ext cx="4283336" cy="33539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7835" y="3719721"/>
            <a:ext cx="50785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754563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Мария Фёдоровна родилась в селе Елшанка Самарской губернии. В 1910 году закончила Самарское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фельдшерско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акушерское училище, в котором познакомилась со своим будущим мужем. Работала фельдшером – акушеркой в Старо-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Кувакской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Поповской участковых больницах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уезда, в родильном отделении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больницы до 1932 года. В 1932 году командирована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г. Казнь на зубоврачебные курсы и после их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окончания с 1933 по 1951 годы работала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должности зубного врача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тюрьмы № 3 г. Бугульмы.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41166" y="7106598"/>
            <a:ext cx="1935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Мельниковы 1939г.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58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941" y="761006"/>
            <a:ext cx="57439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Награждена медалью «За Победу над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Германией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Великой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течественной войне 1941-1945 гг.»,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умерла в январе 1974 года, похоронена в Москве.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Дочь Дмитрия Сергеевича и Марии Фёдоровны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Маргарита родилась в 1916 году,</a:t>
            </a:r>
            <a:r>
              <a:rPr lang="ru-RU" dirty="0" smtClean="0"/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1940 году окончила медицинский институт в г. Уфе и была направлена в село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Кужмар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Марийской Республики заведующей участковой больницы. Во время Великой Отечественной войны Мельникова М.Д. работала врачом – хирургом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эвакогоспитале №2784. После окончания войны продолжила работу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711" r="7344" b="51854"/>
          <a:stretch/>
        </p:blipFill>
        <p:spPr>
          <a:xfrm>
            <a:off x="6026675" y="695416"/>
            <a:ext cx="4067992" cy="30022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51701" y="3636664"/>
            <a:ext cx="3821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М.Д. Мельникова в среднем ряду 2 слева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1482" y="4038405"/>
            <a:ext cx="742318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больнице,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преподавала </a:t>
            </a:r>
            <a:r>
              <a:rPr lang="ru-RU" dirty="0" smtClean="0"/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фельдшерско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акушерской школе хирургию, физиологию, глазные 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венерические болезни, а в Райкоме Красного креста – глазные и инфекционные болезни. Затем была вынуждена покинуть родной город в связи с переводом супруга на другое место работы.  Работала  хирургом в г. Москве, с 1952 по 1955 годы – в Монголии, в г. Якутске.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Ей присвоено звание «Отличник здравоохранения»,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награждена медалями  «30 лет Победы в Великой Отечественной войне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1941-1945 гг.», «Ветеран труда», умерла в феврале 2001 года,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похоронена в Москве.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5" b="3816"/>
          <a:stretch/>
        </p:blipFill>
        <p:spPr>
          <a:xfrm>
            <a:off x="371653" y="3921638"/>
            <a:ext cx="2233827" cy="31848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3381" y="7078539"/>
            <a:ext cx="2618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М.Д. Мельникова 40-е годы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71482" y="3767433"/>
            <a:ext cx="3257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хирургом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endParaRPr lang="ru-RU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6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742" y="499338"/>
            <a:ext cx="5145741" cy="702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Миннекаевы</a:t>
            </a:r>
            <a:endParaRPr lang="ru-RU" sz="28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декабре 2025 года исполнится 130 лет со дня рождения видного татарского педагога, литератора, фольклориста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Кашафовича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1895 года рождения, уроженца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уезда. Его общественно – педагогическая и литературная деятельность непосредственно связаны с Бугульмой.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С.К.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свою трудовую жизнь начал педагогом в 1915 году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уезде, в 1917 – 1922 годах занимался организацией детских дошкольных и школьных учреждений и продолжил свою педагогическую деятельность до 50-х годов 20 века.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Первые его стихи опубликованы в 1905 году, поэтическим творчеством С.К.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конца своей жизни. Огромное количество его произведений осталось неопубликованным. В горды сталинских репрессий ему было запрещено печатать свои произведения. Архив С.К.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хранится в Отделе рукописей и текстологии ИЯЛИ РТ, куда был сдан его дочерью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Чачкой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Тукаевой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t="16840" r="25592" b="29322"/>
          <a:stretch/>
        </p:blipFill>
        <p:spPr>
          <a:xfrm>
            <a:off x="5926921" y="499338"/>
            <a:ext cx="4156924" cy="58248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2976" y="6337173"/>
            <a:ext cx="380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Миннекаев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женой и детьми 1925г.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0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4094" y="199318"/>
            <a:ext cx="9681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Кашафович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в деревне Акбаш Александровской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волости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Самарской губернии в семье крестьянина –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середняка. В семье было три старших брата, которые умели читать и писать, но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Сахаутдину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этого было мало, он стремился к знаниям сам и обучал наукам детей своих родственников,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 и девочек. Один из его братьев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Фаттахутдин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также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свою жизнь посвятил борьбе с   неграмотностью деревенской молодёжи, в 1906 году он организовал в деревне школу для девочек и фактически был там учителем.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1906 году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отдали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Байрякинскую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духовную школу медресе, где он обучался до 1913 года, где не было четко установленной учебной программы.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Ученики, недовольные некачественным образованием, организовали группу по чтению художественной литературы, они начали выпуск рукописных газет, сами изучают учебник истории.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1913 году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смог поступить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Добринское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русское двухклассное училище, которое успешно заканчивает в 1915 году. А 22 июня его мобилизуют в Русскую армию и отправляют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Камышино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4 взвод 10 роты 151 запасного пехотного батальона, где обучают на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2688" r="9938" b="6773"/>
          <a:stretch/>
        </p:blipFill>
        <p:spPr>
          <a:xfrm>
            <a:off x="645459" y="4169636"/>
            <a:ext cx="3907789" cy="30207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8594" y="7136556"/>
            <a:ext cx="4473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Миннекаев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женой и сыном Шамилем 1946г.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8400" y="4039776"/>
            <a:ext cx="5451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курсах Младших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офицеров. Затем ему присваивают звание старшего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нтер-офицера и назначают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омандиром отделения.</a:t>
            </a:r>
          </a:p>
          <a:p>
            <a:pPr algn="just">
              <a:spcAft>
                <a:spcPts val="0"/>
              </a:spcAft>
              <a:tabLst>
                <a:tab pos="182563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30 ноября 1916 года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отправляется на фронт в леса под Ригой.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3 апреля 1917 г.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избран председателем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татарской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секции полкового татарского комитета,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ему поручено создать мусульманское отделение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библиотеке дивизионного солдатского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комитета, также ему поручатся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солдатской газеты.</a:t>
            </a:r>
          </a:p>
          <a:p>
            <a:pPr algn="just">
              <a:spcAft>
                <a:spcPts val="0"/>
              </a:spcAft>
            </a:pP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252" y="691153"/>
            <a:ext cx="5574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В январе 1918 года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Минникая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увольняют со службы как народного учителя,</a:t>
            </a:r>
          </a:p>
          <a:p>
            <a:pPr algn="just">
              <a:tabLst>
                <a:tab pos="5334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отправляется на курсы учителей, и уже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осени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5334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он преподает в Бугульме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 в татарской</a:t>
            </a:r>
          </a:p>
          <a:p>
            <a:pPr algn="just">
              <a:tabLst>
                <a:tab pos="5334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школе. В конце января 1919 года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направлен в Самару на курсы дошкольных работников. В июне 1919 года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Минникаев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получает назначение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Алметьево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организации детского сада и дальнейшей в нем работы. 13 июля открывается детский сад, а из Бугульмы для работы в нем воспитателем направляется будущая супруга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Кашафовича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Булатова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Гиззатуловна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разделяющая его взгляды на воспитание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1968" r="5566" b="49684"/>
          <a:stretch/>
        </p:blipFill>
        <p:spPr>
          <a:xfrm>
            <a:off x="5880848" y="694946"/>
            <a:ext cx="4226325" cy="31627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2104" y="3794002"/>
            <a:ext cx="3641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Миннекаев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дочерью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Чачкой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1949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7252" y="4246452"/>
            <a:ext cx="98999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 помощью наглядных пособий, песен и игр. Они открывают детские сады в Каратай,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Чирмшле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других населённых пунктах.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Миннекая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направляют на работу в Бугульму заведующим и воспитателем детского сада, при этом он остается и заведующим дошкольного сектора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Рабпроса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65125" algn="l"/>
                <a:tab pos="4413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1921 году в связи с голодом открывается приют для детей дошкольного возраста, где директором и воспитателем назначен С.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 этом вплоть до 1924 года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Кашфович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бессменный заведующий отдела по борьбе с беспризорностью.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1941 году мобилизован в ряды Советской армии в составе саперной роты, но тяжёлый порок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 и ревматизм, полученные в годы Первой мировой войны, обострились на фронте, он был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отправлен в тыл в 1942 году. Тогда же погибает его сын Ильдар, что подорвало его силы.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1954 году на 59 году жизнь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Сахаутдина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Минникая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оборвалась.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16448" r="-481" b="-1622"/>
          <a:stretch/>
        </p:blipFill>
        <p:spPr>
          <a:xfrm>
            <a:off x="7044796" y="2405730"/>
            <a:ext cx="1639525" cy="1657084"/>
          </a:xfrm>
          <a:prstGeom prst="rect">
            <a:avLst/>
          </a:prstGeom>
          <a:effectLst/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24048" t="30792" r="4657" b="12007"/>
          <a:stretch/>
        </p:blipFill>
        <p:spPr>
          <a:xfrm>
            <a:off x="578932" y="4034612"/>
            <a:ext cx="2592994" cy="14018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t="16840" r="25592" b="29322"/>
          <a:stretch/>
        </p:blipFill>
        <p:spPr>
          <a:xfrm>
            <a:off x="8572256" y="710609"/>
            <a:ext cx="1249368" cy="1750657"/>
          </a:xfrm>
          <a:prstGeom prst="rect">
            <a:avLst/>
          </a:prstGeom>
          <a:effectLst/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10608" b="51380"/>
          <a:stretch/>
        </p:blipFill>
        <p:spPr>
          <a:xfrm>
            <a:off x="6429501" y="717117"/>
            <a:ext cx="2148233" cy="1682112"/>
          </a:xfrm>
          <a:prstGeom prst="rect">
            <a:avLst/>
          </a:prstGeom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20195" r="21337" b="30835"/>
          <a:stretch/>
        </p:blipFill>
        <p:spPr>
          <a:xfrm>
            <a:off x="3545282" y="728410"/>
            <a:ext cx="1744610" cy="1799470"/>
          </a:xfrm>
          <a:prstGeom prst="rect">
            <a:avLst/>
          </a:prstGeom>
          <a:effectLst/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r="28283" b="3156"/>
          <a:stretch/>
        </p:blipFill>
        <p:spPr>
          <a:xfrm>
            <a:off x="905129" y="728410"/>
            <a:ext cx="1331234" cy="1841033"/>
          </a:xfrm>
          <a:prstGeom prst="rect">
            <a:avLst/>
          </a:prstGeom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r="24100"/>
          <a:stretch/>
        </p:blipFill>
        <p:spPr>
          <a:xfrm>
            <a:off x="5286736" y="717117"/>
            <a:ext cx="1223527" cy="2344982"/>
          </a:xfrm>
          <a:prstGeom prst="rect">
            <a:avLst/>
          </a:prstGeom>
          <a:effectLst/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15903" r="12466" b="14781"/>
          <a:stretch/>
        </p:blipFill>
        <p:spPr>
          <a:xfrm>
            <a:off x="2896112" y="2439675"/>
            <a:ext cx="2162454" cy="1482246"/>
          </a:xfrm>
          <a:prstGeom prst="rect">
            <a:avLst/>
          </a:prstGeom>
          <a:effectLst/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r="9415"/>
          <a:stretch/>
        </p:blipFill>
        <p:spPr>
          <a:xfrm>
            <a:off x="5042833" y="2404755"/>
            <a:ext cx="2102381" cy="1507822"/>
          </a:xfrm>
          <a:prstGeom prst="rect">
            <a:avLst/>
          </a:prstGeom>
          <a:effectLst/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r="3082" b="23156"/>
          <a:stretch/>
        </p:blipFill>
        <p:spPr>
          <a:xfrm>
            <a:off x="2243810" y="717117"/>
            <a:ext cx="1325827" cy="1682112"/>
          </a:xfrm>
          <a:prstGeom prst="rect">
            <a:avLst/>
          </a:prstGeom>
          <a:effectLst/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51" y="2399229"/>
            <a:ext cx="1218986" cy="2165605"/>
          </a:xfrm>
          <a:prstGeom prst="rect">
            <a:avLst/>
          </a:prstGeom>
          <a:effectLst/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12390" r="2165"/>
          <a:stretch/>
        </p:blipFill>
        <p:spPr>
          <a:xfrm>
            <a:off x="5861054" y="3867543"/>
            <a:ext cx="2196815" cy="1510943"/>
          </a:xfrm>
          <a:prstGeom prst="rect">
            <a:avLst/>
          </a:prstGeom>
          <a:effectLst/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BFB3D0F8-692C-4695-9376-C88509625A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50000" r="24141" b="7307"/>
          <a:stretch/>
        </p:blipFill>
        <p:spPr>
          <a:xfrm>
            <a:off x="8039480" y="3874343"/>
            <a:ext cx="1775079" cy="16800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" b="2573"/>
          <a:stretch/>
        </p:blipFill>
        <p:spPr>
          <a:xfrm>
            <a:off x="1630850" y="2402423"/>
            <a:ext cx="1230759" cy="1748207"/>
          </a:xfrm>
          <a:prstGeom prst="rect">
            <a:avLst/>
          </a:prstGeom>
          <a:effectLst/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r="12190" b="3715"/>
          <a:stretch/>
        </p:blipFill>
        <p:spPr>
          <a:xfrm>
            <a:off x="573047" y="2437780"/>
            <a:ext cx="1149943" cy="1675458"/>
          </a:xfrm>
          <a:prstGeom prst="rect">
            <a:avLst/>
          </a:prstGeom>
          <a:effectLst/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26716" b="14238"/>
          <a:stretch/>
        </p:blipFill>
        <p:spPr>
          <a:xfrm>
            <a:off x="4004335" y="3887056"/>
            <a:ext cx="1829387" cy="1567385"/>
          </a:xfrm>
          <a:prstGeom prst="rect">
            <a:avLst/>
          </a:prstGeom>
          <a:effectLst/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8">
            <a:lum bright="70000" contrast="-70000"/>
          </a:blip>
          <a:srcRect l="7214" t="5626" r="11427" b="6096"/>
          <a:stretch/>
        </p:blipFill>
        <p:spPr>
          <a:xfrm>
            <a:off x="2840126" y="3855439"/>
            <a:ext cx="1164209" cy="1760193"/>
          </a:xfrm>
          <a:prstGeom prst="rect">
            <a:avLst/>
          </a:prstGeom>
          <a:effectLst/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A6FCC567-2FA3-43DA-AD07-E505A06A178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70000" contrast="-70000"/>
          </a:blip>
          <a:srcRect b="4939"/>
          <a:stretch/>
        </p:blipFill>
        <p:spPr>
          <a:xfrm>
            <a:off x="4124048" y="5394960"/>
            <a:ext cx="1367201" cy="17158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6625A6DF-FD6B-433A-A719-6D4D033C01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525" y="5378268"/>
            <a:ext cx="1243922" cy="1732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901A20A3-F9A2-4E31-A483-0BD5AD30B9A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38" y="5334000"/>
            <a:ext cx="1231953" cy="17768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83A060EB-92E7-423A-8E93-2CFCC25DE49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738" y="5363537"/>
            <a:ext cx="1253261" cy="17334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E9C454AA-D3E8-416F-9C4C-F198C3CB3C0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lum bright="70000" contrast="-70000"/>
          </a:blip>
          <a:srcRect b="16632"/>
          <a:stretch/>
        </p:blipFill>
        <p:spPr>
          <a:xfrm>
            <a:off x="2770202" y="5393821"/>
            <a:ext cx="1393878" cy="17032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0D85C657-2148-4216-A15A-D667A280BCC3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</a:blip>
          <a:stretch>
            <a:fillRect/>
          </a:stretch>
        </p:blipFill>
        <p:spPr>
          <a:xfrm>
            <a:off x="1713322" y="5403814"/>
            <a:ext cx="1197455" cy="16932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6558D2CA-693C-446B-B2DD-C758AD57B07F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 bright="70000" contrast="-70000"/>
          </a:blip>
          <a:stretch>
            <a:fillRect/>
          </a:stretch>
        </p:blipFill>
        <p:spPr>
          <a:xfrm>
            <a:off x="575745" y="5448355"/>
            <a:ext cx="1144854" cy="1662474"/>
          </a:xfrm>
          <a:prstGeom prst="rect">
            <a:avLst/>
          </a:prstGeom>
          <a:effectLst/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0" y="2758440"/>
            <a:ext cx="10439400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ДИНАСТИИ</a:t>
            </a: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 МУНИЦИПАЛЬНОГО РАЙОНА</a:t>
            </a: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4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740" y="654131"/>
            <a:ext cx="5708637" cy="625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328795" algn="l"/>
              </a:tabLs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Пеструхины</a:t>
            </a:r>
            <a:endParaRPr lang="ru-RU" sz="28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Судьба Веры Васильевны и Ивана Андреевича 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Пеструхиных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неразрывно связана с судьбой родной земли.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Иван Андреевич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в 1900 году в бедной крестьянской семье села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Макаровки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Токмакской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волости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Мензелинского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 Уфимской губернии. В 1917 году вступил в ряды Красной Армии и сражался на фронтах гражданской войны. После демобилизации экстерном закончил семилетнюю школу, стал секретарем сельского Совета.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Андреевич заочно закончил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педагогическое училище и поступил в Казанский педагогический институт. После его окончания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преподавал географию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акташенской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школе.</a:t>
            </a:r>
          </a:p>
          <a:p>
            <a:pPr algn="just"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войной Иван Андреевич направлен на работу в райком КПСС инструктором отдела пропаганды и агитации. На фронт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ушел в должности старшего политрука роты, воевал на калининском фронте и пал смерть храбрых при освобождении  деревни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Лыщево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Зубцовского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r="12190" b="3715"/>
          <a:stretch/>
        </p:blipFill>
        <p:spPr>
          <a:xfrm>
            <a:off x="6478305" y="877244"/>
            <a:ext cx="3442443" cy="50156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7701" y="3178350"/>
            <a:ext cx="3987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65324" y="5892849"/>
            <a:ext cx="3068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 г Бугульма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Пеструхин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4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571" y="479847"/>
            <a:ext cx="138844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Вера Васильевна также занималась педагогикой – учитель, директор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школы, заведующая района. Неоднократно она избиралась членом райкома и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бюро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райкома КПСС, депутатом сельского и районного Советов.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После окончания Великой Отечественной войны райком ВКП(б) направил ее на 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ответственную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– редактором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газеты «Колхозник».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" b="2573"/>
          <a:stretch/>
        </p:blipFill>
        <p:spPr>
          <a:xfrm>
            <a:off x="543817" y="1969565"/>
            <a:ext cx="3364795" cy="47794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3817" y="6701625"/>
            <a:ext cx="3068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гражданин г Бугульма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Пеструхина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3361" y="1839033"/>
            <a:ext cx="58378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Много лет впоследствии в газете «Ленинское знамя» она возглавляла отдел школьной жизни.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60-е годы 20 века В.В.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возглавила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женсовет.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Вера Васильевна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награждена орденами Ленина и Трудового Знамени, в честь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200-летия города ей присвоено звание Почётного гражданина города Бугульма.</a:t>
            </a: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 Веры Васильевна и Ивана Андреевича Владимир Иванович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в 30-е годы 20 века. Его потрясла гибель  отца, и он рвался на фронт. По окончании средней школы в 1944 году Владимир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добровольцем уходит на фронт, ему не было еще семнадцати лет. Служил В.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Дальнем Востоке матросом – краснофлотцем. В это же время решил продолжить образование, поступив на заочное отделение николаевского педагогического института.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50260" y="1084441"/>
            <a:ext cx="85523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Демобилизовался в 1951 году Владимир Иванович уже студентом третьего курса и стал преподавателем средней школы № 1 города Бугульмы. В январе 1955 года он защитил диплом в Казанском педагогическом институте, и в декабре этого же года он уже был назначен директором средней школы № 6. Было очень трудно, не хватало оборудования, учебных мастерских, не работали секции и кружки.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Школа работала в несколько смен в мало приспособленных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анятий зданиях, рабочий день В.И.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лился по 18 часов.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Благодаря его упорству школа № 6 стала одной из лучших не только в городе Бугульма, но и в Республике Татарстан. Именно в школе № 6  раньше других внедрена кабинетная система, освоено программированное обучение, открыты классы по изучению английского языка.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Заслуженный учитель школы РСФСР, кавалер ордена «Знак Почёта», депутат городского Совета, председатель комиссии горсовета по народному образованию пользовался уважением не только в своей школе, но и в городе и в Республике Татарстан.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32879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Светлана и Сергей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Пеструхины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унаследовали от предков талант и любовь к учительской профессии и пошли по их стопам. Светлана окончила факультет иностранных языков КГПИ и работала в средней школе № 5. Сергей Владимирович являлся активным наставником молодежи, мастером ГПТУ – 12.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2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7261" y="585121"/>
            <a:ext cx="4257115" cy="4805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Хакимовы</a:t>
            </a:r>
          </a:p>
          <a:p>
            <a:pPr algn="just">
              <a:lnSpc>
                <a:spcPct val="107000"/>
              </a:lnSpc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Ирек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Хазиевич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Хакимов родился в 1923 году в деревне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Балтачево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Азнакаевского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ТАССР. В июне 1941 закончил школу и был призван в ряды Красной Армии. Отправили его в Бугуруслан в военно-летное училище, после окончания которого на фронт.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Ирек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летал на У-2. В 1942 году получил ранение и из авиации пришлось уйти. Направили в артиллерийское училище преподавать зенитное дело. 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1944 году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Ирек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Хакимов служил техником-лейтенантом  в полку зенитной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15903" r="12466" b="14781"/>
          <a:stretch/>
        </p:blipFill>
        <p:spPr>
          <a:xfrm>
            <a:off x="5276871" y="857692"/>
            <a:ext cx="4759118" cy="32621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7261" y="4934121"/>
            <a:ext cx="9308728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артиллерии в городе Бахмач, где и познакомился со своей будущей женой - молодым лейтенантом-фармацевтом Татьяной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Рыженковой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День Победы молодые люди встречали в Чехословакии. Оба награждены орденами</a:t>
            </a:r>
          </a:p>
          <a:p>
            <a:pPr algn="just">
              <a:lnSpc>
                <a:spcPct val="107000"/>
              </a:lnSpc>
              <a:tabLst>
                <a:tab pos="365125" algn="l"/>
                <a:tab pos="4413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медалями. 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После войны Хакимовы вернулись в Бугульму.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Ирек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Хазиевич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окончил художественное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училище и стал художником. В 50-е годы возглавлял художественные мастерские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Бугульма, принимал активное участие в оформлении города</a:t>
            </a:r>
          </a:p>
          <a:p>
            <a:pPr algn="just"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района.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86623" y="4097020"/>
            <a:ext cx="5219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БКМ ОФ-8965.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Татьяна Хакимовы - участники Великой Отечественной войны 1941-1945 гг.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46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1520" y="830085"/>
            <a:ext cx="430911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Творческая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Савельевых</a:t>
            </a:r>
          </a:p>
          <a:p>
            <a:pPr algn="ctr"/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36512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Савельев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Валерий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Демьянович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1947 году, окончил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Альметьевское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музыкальное училище.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1978г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2023г. руководил Народным ансамблем русской песни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Ивушка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Народным ансамблем чувашской песни «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Мерчен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муниципального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автономного учреждения культуры «Дом техники», много лет возглавлял городской духовой оркестр.</a:t>
            </a:r>
          </a:p>
          <a:p>
            <a:pPr algn="just">
              <a:tabLst>
                <a:tab pos="3651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r="9415"/>
          <a:stretch/>
        </p:blipFill>
        <p:spPr>
          <a:xfrm>
            <a:off x="5227320" y="1012964"/>
            <a:ext cx="4751070" cy="34074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1520" y="4692958"/>
            <a:ext cx="9246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512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За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высокое исполнительское мастерство ансамблю русской песни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Ивушка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1982 году было присвоено звание «Народный». Валерий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Демьянович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грамотный, высокопрофессиональный специалист, виртуозный гармонист.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4638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В 1998 году за высокие творческие достижения Валерий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Демьянович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Савельев получил звание «Заслуженный работник культуры Республики Татарстан».</a:t>
            </a:r>
          </a:p>
          <a:p>
            <a:pPr algn="just">
              <a:tabLst>
                <a:tab pos="274638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Ансамбли под руководством Савельева В.Д. прошли путь становления и приобрели большую популярность у зрителей.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1480" y="4218860"/>
            <a:ext cx="9159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Оба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коллектива являются неоднократными Лауреатами и Дипломантами Республиканских, Всероссийских и Международных конкурсов художественной самодеятельности, где отмечается высокий профессионализм руководителя: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Благодарственное письмо Савельеву В.Д. – Международный конкурс-фестиваль «Творчество без границ», г. Москва;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Благодарственное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 Савельеву В.Д. – Международный конкурс музыкально – художественного творчества «Звуки и краски столицы», г. Санкт-Петербург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Благодарность – Всероссийская олимпиада искусств, республика Крым;</a:t>
            </a:r>
          </a:p>
          <a:p>
            <a:pPr algn="just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Указом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Президента РТ за большой вклад в развитие культуры и многолетнюю плодотворную работу в 2017 году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Савельев Валерий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Демьянович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</a:t>
            </a:r>
          </a:p>
          <a:p>
            <a:pPr algn="just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медалью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Татарстан «За доблестный труд».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5191"/>
          <a:stretch/>
        </p:blipFill>
        <p:spPr>
          <a:xfrm>
            <a:off x="2143625" y="664565"/>
            <a:ext cx="5694950" cy="35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55389" y="5453255"/>
            <a:ext cx="6393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://rt-online.ru/priznanie-zaslug-161/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https://tatcultresurs.ru/collectives/narodnyy-ansambl-russkoy-pesni-ivushka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https://www.bugulma.ws/news/regionalnyj_ehtap_vserossijskogo_khorovogo_festivalja_konkursa/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https://mincult.tatarstan.ru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kazan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bezformata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2156" y="705733"/>
            <a:ext cx="6243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солисткой и самой преданной участницей Народного ансамбля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Ивушка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является супруга Валерия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Демьяновича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Многие годы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ведущей  городских мероприятий, а также Лауреат конкурсов  чтецов различных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выступлениям на сцене невозможно остаться равнодушным: настолько они проникновенны и искренни.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финалистка Республиканского конкурса «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 tooltip="Нечкэбил"/>
              </a:rPr>
              <a:t>Нечкэбил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2010 и 2011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Благодарственное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председателя Госсовета Республики Татарстан за победу в Республиканском конкурсе, полученное в октябре 2013 года.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Неоднократный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I Республиканского фестиваля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Балкыш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(«Сияние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16448" r="-481" b="-1622"/>
          <a:stretch/>
        </p:blipFill>
        <p:spPr>
          <a:xfrm>
            <a:off x="6984124" y="705733"/>
            <a:ext cx="3146185" cy="31798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42478" y="3763634"/>
            <a:ext cx="1829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Закариевна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55389" y="4593105"/>
            <a:ext cx="6874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Творческую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династию продолжила и дочь Савельевых-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Гусарова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Демьяновна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Светлана- хореограф, руководитель «Народного коллектива индийского танца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Васанта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26611" r="14116" b="13515"/>
          <a:stretch/>
        </p:blipFill>
        <p:spPr>
          <a:xfrm>
            <a:off x="662156" y="4676051"/>
            <a:ext cx="2530169" cy="2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38" y="765426"/>
            <a:ext cx="2315710" cy="4114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3231" y="1186111"/>
            <a:ext cx="71449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Азаренкова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Августа Ивановна, Заслуженный работник культуры РТ более 25 лет проработала в Доме техники.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С 1976 по 1990 гг. была художественным руководителем. Люди старшего поколения еще помнят ее очень трогательное ведение мероприятий  «От всей души».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Августа Ивановна была одной из первых участниц Народного ансамбля русской песни «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Ивушка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По её инициативе была организована литературная гостиная «Зеленая лампа», которая позже переросла в студию любителей романса, которая существует и по сей день и носит звание «Народной». С 1990 по 2002 гг. Августа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вановна проработала директором «Дома техники».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92731" y="4206286"/>
            <a:ext cx="48354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Трудовую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династию работников культуры продолжила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дочь Солдатова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Михайловна. Трудовую деятельность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Михайловна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начала в качестве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хореографа.    </a:t>
            </a:r>
          </a:p>
          <a:p>
            <a:pPr algn="just">
              <a:tabLst>
                <a:tab pos="4413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Сегодня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Солдатова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Марина Михайловна -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7013" y="581134"/>
            <a:ext cx="517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Азаренкова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Августа Ивановна</a:t>
            </a:r>
            <a:endParaRPr lang="ru-RU" sz="2800" b="1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/>
          <a:stretch/>
        </p:blipFill>
        <p:spPr>
          <a:xfrm>
            <a:off x="563241" y="4325432"/>
            <a:ext cx="2229489" cy="30356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92730" y="5576837"/>
            <a:ext cx="7144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МБУ «Центр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культурно-просветительской работы»,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 культуры Республики Татарстан,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2016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руководитель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«Женсовет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54056" y="4804718"/>
            <a:ext cx="1785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Августа Ивановна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3639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400" y="533400"/>
            <a:ext cx="95097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ФРОЛОВЫХ-КИНЯЕВЫХ</a:t>
            </a:r>
            <a:endParaRPr lang="ru-RU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Сестер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Фроловых в Бугульме узнают не столько в лицо, сколько по голосам.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семье Фроловых с малых лет звучит мордовская песня, как говорит Галина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(участница мордовского ансамбля «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»): и в лес, и за ягодами, и в огород, и табун пасти - всегда с песнями. Музыкального образования у сестер нет, но зато есть природный музыкальный слух. Музыкальный слух достался от родителей - Игната Петровича и Елены Егоровны.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Галина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работает штукатуром-маляром в ТНГ-Групп, Валентина Фролова так же работала всю жизнь штукатуром-маляром, а Зинаида Тарасова работала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глазуровщиком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затем грузчиком в БФЗ (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фарфоровом заводе).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0792" b="12007"/>
          <a:stretch/>
        </p:blipFill>
        <p:spPr>
          <a:xfrm>
            <a:off x="533400" y="4876801"/>
            <a:ext cx="5654040" cy="2179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3400" y="3405419"/>
            <a:ext cx="9509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Галина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Валентина Фролова являются первыми участниками народного мордовского фольклорного ансамбля «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Они пришли в ансамбль в 2003, позже сестры пригласили в ансамбль Зинаиду Тарасову (Фролову).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4218795"/>
            <a:ext cx="950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ансамбль 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Галина привела свою младшую дочь - Елену, когда ей было 5 лет.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Пели дуэтом, трио, в ансамбле, позже был создан детский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мордовский ансамбль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спутник.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95061" y="4756465"/>
            <a:ext cx="3726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решила связать свою жизнь с творчеством и поступила в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Альметьевский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музыкальный колледж на отделение хорового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дирижирования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окончания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вернулась</a:t>
            </a: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 техники уже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должности</a:t>
            </a:r>
          </a:p>
          <a:p>
            <a:pPr algn="just"/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ормейстера ансамбля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59238" y="6986982"/>
            <a:ext cx="3252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Мордовский ансамбль </a:t>
            </a:r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51757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7265" y="738775"/>
            <a:ext cx="63136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Сейчас она руководитель образцового детского вокального ансамбля «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лей».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время деятельности в народном фольклорном мордовском ансамбле «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в их копилке наград несколько десятков дипломов, Сестры Фроловых призеры многих фестивалей и конкурсов, таких как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Международный конкурс-фестиваль традиционной культуры 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народного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художественного творчества «ЭТНОМИРИАДА». (Лауреат 1 степени);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Всероссийский фестиваль-конкурс «На красной слободе» (Лауреат 1 степени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Фестиваль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талантов по линии Татнефти (лауреат 1 степени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Всероссийский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марафон творчества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ВМЕСТЕ»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Саранск; Республиканский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065" t="20930"/>
          <a:stretch/>
        </p:blipFill>
        <p:spPr>
          <a:xfrm>
            <a:off x="727265" y="3833930"/>
            <a:ext cx="5393538" cy="3160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59" y="836767"/>
            <a:ext cx="2286001" cy="24063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20804" y="3741810"/>
            <a:ext cx="37580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фестиваль финно-угорских народов Республики Татарстан «Мы ветви древа одного» (Лауреат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Межрегиональный фольклорный фестиваль-конкурс «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Кодамо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моро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минь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моратано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(Какую песню мы споем) город Саранск, Республика Мордовия. (Лауреат III степени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этнокультурный фестиваль «Наш дом — Татарстан» (Лауреат)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08432" y="3213023"/>
            <a:ext cx="1536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16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Киняева</a:t>
            </a:r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31969" y="6963552"/>
            <a:ext cx="3929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етский вокальный ансамбль </a:t>
            </a:r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Валдо</a:t>
            </a:r>
            <a:r>
              <a:rPr lang="ru-RU" sz="16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лей»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7923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r="28283" b="3156"/>
          <a:stretch/>
        </p:blipFill>
        <p:spPr>
          <a:xfrm>
            <a:off x="5958664" y="399066"/>
            <a:ext cx="4279028" cy="59176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9086" y="143437"/>
            <a:ext cx="5129933" cy="791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Рычковы</a:t>
            </a:r>
            <a:endParaRPr lang="ru-RU" sz="28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Знаменитый российский учёный, первый член – корреспондент Санкт-Петербургской Академии наук, современник  и ставленник М.В. Ломоносова, Петр Иванович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в Вологде 1 октября 1712 года.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Не имея специального образования,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своими открытиями нередко восхищал многих учёных Учёный-самородок со всей страстью искателя добро и пользу находил там, где равнодушный ум ничего не замечал. Так, своим рождением ныне всемирно известный народный промысел –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пуховязание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во многом обязан Рычкову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1766 году он опубликовал статью «Опыт о козьей шерсти». И до него местное население использовало козью шерсть, но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пуховязания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было.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первый решил проверить опытным путём качество пуха оренбургской козы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Его жена Алёна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Денисьевна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подругами изготовили пряжу, скрестив пух с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хлопчатобумажной нитью (для крепости), и связали первые пуховые платки. Слава о них быстро вышла за пределы России. Так появился бренд «Оренбургский платок».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4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214" t="5626" r="11427" b="6096"/>
          <a:stretch/>
        </p:blipFill>
        <p:spPr>
          <a:xfrm>
            <a:off x="914400" y="875331"/>
            <a:ext cx="1560007" cy="235860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89121" y="852224"/>
            <a:ext cx="21387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Панин Александр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(отец)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Работал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Бугульминской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музыкальной школе с 1969 по 1981 год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преподавателем по классу баяна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76431" y="789852"/>
            <a:ext cx="2296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Николаева Галина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Александровна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(мать)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по классу фортепиано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ДО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26716" b="14238"/>
          <a:stretch/>
        </p:blipFill>
        <p:spPr>
          <a:xfrm>
            <a:off x="5062339" y="857593"/>
            <a:ext cx="2500161" cy="21420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70037" y="3269119"/>
            <a:ext cx="31765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Панина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Александровна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(дочь)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ССМШ КГК имени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Н.Г.Жиганова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воспитательной и творческой деятельности.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Евразийского союза композиторов и музыкальных деятелей (с 2019г.), член Всероссийской гильдии концертмейстеров (с 2013г.).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Лауреат международных и всероссийских конкурсов.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по классу фортепиано, вокала, импровизации и композиции,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концертмейстер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5" y="3381755"/>
            <a:ext cx="2074762" cy="27663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8390" y="3064772"/>
            <a:ext cx="2344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Пискунов Григорий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Андреевич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(внук)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КГК имени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Н.Г.Жиганова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7518" r="13968" b="10719"/>
          <a:stretch/>
        </p:blipFill>
        <p:spPr>
          <a:xfrm>
            <a:off x="5563889" y="3067056"/>
            <a:ext cx="2004216" cy="17005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r="21484"/>
          <a:stretch/>
        </p:blipFill>
        <p:spPr>
          <a:xfrm>
            <a:off x="5448716" y="4902346"/>
            <a:ext cx="2127715" cy="21887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456092" y="7084132"/>
            <a:ext cx="1800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дочь и внук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2506" r="8299"/>
          <a:stretch/>
        </p:blipFill>
        <p:spPr>
          <a:xfrm>
            <a:off x="7627286" y="4787520"/>
            <a:ext cx="2286750" cy="17744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17416" y="406458"/>
            <a:ext cx="3889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Творческая семья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Паниных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42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7" y="1144724"/>
            <a:ext cx="3404130" cy="22698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84267" y="4193472"/>
            <a:ext cx="2860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Малыхина Тамара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Фанитовна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(дочь)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по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изобразительному искусству МБОУ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искусств»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884" y="3414587"/>
            <a:ext cx="3808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Хубайбуллин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Фанит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Хатипович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(отец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по изобразительному искусству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ДО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искусств»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2251" y="3410153"/>
            <a:ext cx="3369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Рождественская Вероника Юрьевна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(мать)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Преподаватель по истории изобразительного искусства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ДО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Бугульминская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детская школа искусств»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44" y="1144724"/>
            <a:ext cx="3221460" cy="22698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1322" r="6883" b="3439"/>
          <a:stretch/>
        </p:blipFill>
        <p:spPr>
          <a:xfrm>
            <a:off x="7646979" y="1129484"/>
            <a:ext cx="2401265" cy="3049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12390" r="2165"/>
          <a:stretch/>
        </p:blipFill>
        <p:spPr>
          <a:xfrm>
            <a:off x="682547" y="4703663"/>
            <a:ext cx="3828493" cy="2633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5425" y="520820"/>
            <a:ext cx="4741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Творческая семья </a:t>
            </a:r>
            <a:r>
              <a:rPr lang="ru-RU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Хубайбуллиных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85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695B4-E743-43E5-AB61-924C7D7CEDCD}"/>
              </a:ext>
            </a:extLst>
          </p:cNvPr>
          <p:cNvSpPr txBox="1"/>
          <p:nvPr/>
        </p:nvSpPr>
        <p:spPr>
          <a:xfrm>
            <a:off x="0" y="2425997"/>
            <a:ext cx="104393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династии Бугульмы </a:t>
            </a:r>
          </a:p>
          <a:p>
            <a:pPr algn="ct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книгах местных авторов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F614C44-C979-450D-90D9-6DCE0D9F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3" y="5288021"/>
            <a:ext cx="1779709" cy="178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3E75C5-200D-4B1E-9464-846397FE8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4" y="298684"/>
            <a:ext cx="2164009" cy="1421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64" y="4717002"/>
            <a:ext cx="5109625" cy="2356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7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7F0245C-E0B1-4EAD-90B2-476A85DD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522" y="1522101"/>
            <a:ext cx="1825303" cy="258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ED5381-ADFA-4DB1-B81A-AE3CDB5DE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6" t="6464" r="19990" b="44378"/>
          <a:stretch/>
        </p:blipFill>
        <p:spPr>
          <a:xfrm>
            <a:off x="564958" y="4973837"/>
            <a:ext cx="1819654" cy="203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9634CE-815D-436F-90C0-233ACA42E70C}"/>
              </a:ext>
            </a:extLst>
          </p:cNvPr>
          <p:cNvSpPr txBox="1"/>
          <p:nvPr/>
        </p:nvSpPr>
        <p:spPr>
          <a:xfrm>
            <a:off x="8033119" y="4171088"/>
            <a:ext cx="227297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5519" algn="just">
              <a:spcBef>
                <a:spcPts val="1028"/>
              </a:spcBef>
              <a:spcAft>
                <a:spcPts val="1028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Призвание, ставшее судьбой: Педагогические династии Республики Татарстан 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Балаларга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багышланган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гомер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Татарстан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Республикасыны</a:t>
            </a:r>
            <a:r>
              <a:rPr lang="tt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педагоглар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династияләре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Казань: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Магариф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2010. – 400 с.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B3D0F8-692C-4695-9376-C88509625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50000" r="24141" b="7307"/>
          <a:stretch/>
        </p:blipFill>
        <p:spPr>
          <a:xfrm>
            <a:off x="564959" y="1308740"/>
            <a:ext cx="1819654" cy="168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44783-1579-4FF9-A2E6-923FC9591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08" t="73267" r="10437" b="3305"/>
          <a:stretch/>
        </p:blipFill>
        <p:spPr>
          <a:xfrm>
            <a:off x="168390" y="3299161"/>
            <a:ext cx="2216222" cy="152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53538" y="328648"/>
            <a:ext cx="552376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династия Афанасьевых</a:t>
            </a:r>
          </a:p>
          <a:p>
            <a:pPr algn="ctr"/>
            <a:endParaRPr lang="ru-RU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династии Афанасьевых – Иван Иванович.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 Иван Иванович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царской власти служил учителем в церковно-приходской школе в Ульяновской губернии.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сын –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35 лет проработал в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Шенталинской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школе, награжден медалью «За доблестный труд в Великой Отечественной войне 1941-1945 гг.», заслуженный учитель школы РСФСР. Его невестка - Любовь Степановна Афанасьева тоже педагог. </a:t>
            </a:r>
          </a:p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Степановна Афанасьева 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заслуженный учитель Республики Татарстан, лауреат Всесоюзной премии им. Н.К. Крупской. 70-80 гг.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преподавала в школе № 6, в 1990 г. Возглавила методический кабинет городского отдела народного образования и постоянную комиссию Совета народных депутатов г. Бугульмы.</a:t>
            </a:r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Анатольевна Осипович (Афанасьева)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Александра Ивановича Афанасьева,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 лет занимается педагогической деятельностью, с1998 года руководила детским подростковым клубом «Бригантина». В настоящее время – заместитель директора по учебной  части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кадетской школы-интерната имени Героя Советского Союза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Газинура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Гафиатуллина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 биологии. </a:t>
            </a:r>
          </a:p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династии Афанасьевых, отличников просвещения, более 160 лет.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3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C5FD32-259A-4C3F-B32C-2BBF7CBC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417" y="912278"/>
            <a:ext cx="6706523" cy="67862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династия железнодорожников Быковых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58D2CA-693C-446B-B2DD-C758AD57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43" y="3957017"/>
            <a:ext cx="1757229" cy="2551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16A83C-F38E-42B0-A135-7DCCBDBAB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6" y="1526013"/>
            <a:ext cx="1787496" cy="2301706"/>
          </a:xfrm>
          <a:prstGeom prst="rect">
            <a:avLst/>
          </a:prstGeom>
        </p:spPr>
      </p:pic>
      <p:pic>
        <p:nvPicPr>
          <p:cNvPr id="6" name="Picture 2" descr="image5">
            <a:extLst>
              <a:ext uri="{FF2B5EF4-FFF2-40B4-BE49-F238E27FC236}">
                <a16:creationId xmlns:a16="http://schemas.microsoft.com/office/drawing/2014/main" xmlns="" id="{8A6CC689-6DE4-4BE0-80EC-11EA5252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02" y="1754613"/>
            <a:ext cx="1502942" cy="212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FAC099-D534-41DA-A0DF-67BC27D67FD2}"/>
              </a:ext>
            </a:extLst>
          </p:cNvPr>
          <p:cNvSpPr txBox="1"/>
          <p:nvPr/>
        </p:nvSpPr>
        <p:spPr>
          <a:xfrm>
            <a:off x="8533011" y="3949639"/>
            <a:ext cx="16551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Рассадин, А.А. История локомотивного депо станции Бугульма (1911-2021): исторический очерк / А.А. Рассадин. – Бугульма; Казань: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Татмедиа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: Идел-Пресс, 2021. – 414 с.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44AE92-425A-4AC1-B114-A2FE97ADB0DB}"/>
              </a:ext>
            </a:extLst>
          </p:cNvPr>
          <p:cNvSpPr txBox="1"/>
          <p:nvPr/>
        </p:nvSpPr>
        <p:spPr>
          <a:xfrm>
            <a:off x="566216" y="6492265"/>
            <a:ext cx="2039684" cy="27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Федорович Быков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49880" y="1609313"/>
            <a:ext cx="56318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династии –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 Алексеевич Быков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 году приехал в Бугульму строить и обслуживать паровозное депо и проработав  машинистом до 1920 г. ушел на заслуженный отдых.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–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Федорович Быков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проработал в паровозном депо с 1923 по 1961 год подручным слесаря, приемщиком паровозов, начальником паровозного депо станции Бугульма, машинистом-инструктором и машинистом паровоза.  Награжден орденом Ленина, знаками «Почетный железнодорожник» и «Ударник Сталинского призыва». Династию продолжили его сыновья Владимир и Евгений.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Николаевич  Быков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работал с 1955 по 1959 год паровозном депо станции Бугульма, а после окончания института - на приволжской железной дороге в Саратове.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Николаевич Быков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 свою трудовую деятельность помощником машиниста, а с 1987 по 1996 год работал начальником локомотивного депо станции Бугульма.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династии Быковых  на железной дороге проработало пять поколений.  Десять членов семьи связали свою жизнь с железной дорогой. Правнучка Федора Быкова - Ольга Быкова в настоящее время - диспетчер маневровой станции Бугульма.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династии Быковых около 300 лет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39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C6741-3FD1-497B-9812-D6CE1241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202" y="775391"/>
            <a:ext cx="7674516" cy="463134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династия геофизиков Екименко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85C657-2148-4216-A15A-D667A280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65" y="1279966"/>
            <a:ext cx="1518147" cy="2146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5830D6-96D8-467B-87AD-B742DBA94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2" t="14127" r="3802" b="-1"/>
          <a:stretch/>
        </p:blipFill>
        <p:spPr>
          <a:xfrm>
            <a:off x="382962" y="5523322"/>
            <a:ext cx="2037571" cy="144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9C454AA-D3E8-416F-9C4C-F198C3CB3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32"/>
          <a:stretch/>
        </p:blipFill>
        <p:spPr>
          <a:xfrm>
            <a:off x="771330" y="3524749"/>
            <a:ext cx="1649203" cy="1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B9E01B-EE1F-4DC9-BAB7-3B4AD94D9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046" y="1279966"/>
            <a:ext cx="1357554" cy="167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4A863F-A477-4A5F-8C3D-E8B5F5B00DA3}"/>
              </a:ext>
            </a:extLst>
          </p:cNvPr>
          <p:cNvSpPr txBox="1"/>
          <p:nvPr/>
        </p:nvSpPr>
        <p:spPr>
          <a:xfrm>
            <a:off x="7802124" y="2956521"/>
            <a:ext cx="203765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5519">
              <a:spcAft>
                <a:spcPts val="856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Карташова, Л.Б. Разведчики нефти: 50 лет ОАО «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Татнефтегеофизика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– Казань: Изд-во «По городам и весям», 2003. – 207 с.: ил.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E4A253-72DC-4B84-BF93-994BA3CD9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7851046" y="4144759"/>
            <a:ext cx="1202933" cy="168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B2BEA-AA75-4AFB-8E94-574725D21107}"/>
              </a:ext>
            </a:extLst>
          </p:cNvPr>
          <p:cNvSpPr txBox="1"/>
          <p:nvPr/>
        </p:nvSpPr>
        <p:spPr>
          <a:xfrm>
            <a:off x="7802124" y="5895353"/>
            <a:ext cx="187434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5519">
              <a:spcAft>
                <a:spcPts val="856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Екименко, В.А. Дорога на Поднебесный холм [Текст] / В.А. Екименко. – 2016. – 92 с.: ил.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51864" y="1258268"/>
            <a:ext cx="50507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Егорович Екименко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участник Великой Отечественной войны 1941-1945 гг. Вся его трудовая деятельность была связана с геологоразведкой. Работал в Красноярском крае, Западной Сибири, Казахстане. С 1963 года – заместитель начальника партии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полевой экспедиции. Его дело продолжил сын.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Антонович Екименко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прошел путь от рядового инженера-оператора до заместителя генерального директора АО «ТНГФ» по разведочной геофизике.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Валерьевич Екименко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геолого-минералогических наук, продолжил династию геофизиков.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является  экспертом блока интегрированных решений в Научно-Техническом Центре «Газпром нефти» в Санкт-Петербурге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6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008D5D-C80F-455E-9D10-FDF08801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612" y="717890"/>
            <a:ext cx="5391856" cy="36655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Династия журналистов Савельевых</a:t>
            </a:r>
          </a:p>
        </p:txBody>
      </p:sp>
      <p:pic>
        <p:nvPicPr>
          <p:cNvPr id="3073" name="Рисунок 8" descr="военный билет 1">
            <a:extLst>
              <a:ext uri="{FF2B5EF4-FFF2-40B4-BE49-F238E27FC236}">
                <a16:creationId xmlns:a16="http://schemas.microsoft.com/office/drawing/2014/main" xmlns="" id="{CF38B9DE-0C5C-4902-A41C-DB5F25CE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64904" r="77904" b="13102"/>
          <a:stretch/>
        </p:blipFill>
        <p:spPr bwMode="auto">
          <a:xfrm>
            <a:off x="728225" y="1415762"/>
            <a:ext cx="1514089" cy="179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FCC567-2FA3-43DA-AD07-E505A06A1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9"/>
          <a:stretch/>
        </p:blipFill>
        <p:spPr>
          <a:xfrm>
            <a:off x="692838" y="3455696"/>
            <a:ext cx="1560989" cy="177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08AB97-80B8-4121-B73C-8E9655235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66" t="45462"/>
          <a:stretch/>
        </p:blipFill>
        <p:spPr>
          <a:xfrm>
            <a:off x="7917668" y="3452540"/>
            <a:ext cx="1453778" cy="204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EA7A62-9EB8-4839-8A1F-245BF985552F}"/>
              </a:ext>
            </a:extLst>
          </p:cNvPr>
          <p:cNvSpPr txBox="1"/>
          <p:nvPr/>
        </p:nvSpPr>
        <p:spPr>
          <a:xfrm>
            <a:off x="7798707" y="2436960"/>
            <a:ext cx="213190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Мулюков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Ф.Н. Трудно будет, мне сердце ударит: Бугульма, Бугульма, </a:t>
            </a:r>
            <a:r>
              <a:rPr lang="ru-RU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Бөгелмә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/ Ф.Н. </a:t>
            </a:r>
            <a:r>
              <a:rPr lang="ru-RU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Мулюков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– Бугульма: Типография, 2002. – 424 с.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8B3B90-E51B-471F-A569-97701C4576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0" t="1526" r="1459"/>
          <a:stretch/>
        </p:blipFill>
        <p:spPr>
          <a:xfrm>
            <a:off x="7917668" y="343906"/>
            <a:ext cx="1453778" cy="207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A880B4-DE50-4782-B8FC-E1B61D48A58B}"/>
              </a:ext>
            </a:extLst>
          </p:cNvPr>
          <p:cNvSpPr txBox="1"/>
          <p:nvPr/>
        </p:nvSpPr>
        <p:spPr>
          <a:xfrm>
            <a:off x="7798707" y="5482115"/>
            <a:ext cx="22161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5519">
              <a:spcBef>
                <a:spcPts val="1028"/>
              </a:spcBef>
              <a:spcAft>
                <a:spcPts val="1028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Савельев</a:t>
            </a:r>
            <a:r>
              <a:rPr lang="tt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В.Ф. И пусть земля неласкова, а все – таки моя…: избранное [Текст]: [стихи] / В.Ф. Савельев. </a:t>
            </a:r>
            <a:r>
              <a:rPr lang="tt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Бугульма: Бугульминская типография, 2006. - 36 с.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7DB7421-1BF4-452C-BAED-BF2A88A077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954" t="15053" r="14085" b="20230"/>
          <a:stretch/>
        </p:blipFill>
        <p:spPr>
          <a:xfrm>
            <a:off x="669120" y="5440549"/>
            <a:ext cx="1569209" cy="188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419283" y="1418703"/>
            <a:ext cx="535210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Федор Семенович Савельев –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педагог, журналист, участник Великой Отечественной войны, первый редактор газеты «Ленинское знамя». Руководил редакцией 1954-1959 годы. С 1960 года занимался педагогической деятельностью, был директором и преподавателем нефтегазового техникума. После перевода техникума в Лениногорск работал заведующим учебным пунктом треста № 5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Валерий Федорович Савельев -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заслуженный работник культуры Республики Татарстан, член Союза журналистов СССР, член Союза журналистов Республики Татарстан.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1974 года Савельев работал в редакции «Ленинское Знамя». Был корреспондентом, заведующим отделом, ответственным секретарем, заместителем главного редактора, редактором. Был замечательным поэтом. В память о нем в 2006 году вышла книга стихов, газетных зарисовок в лирике и прозе под названием «И пусть земля не ласкова, но все-таки моя...». </a:t>
            </a:r>
            <a:endParaRPr lang="ru-RU" sz="1600" b="1" i="1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Сергей Валерьевич Савельев -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одиннадцать лет проработал в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Бугульминской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газете» сначала оператором компьютерной верстки,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затем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ответственным редактором. Сергей Савельев – сын журналиста и внук журналиста, только ранняя смерть в 2003 году оборвала его журналистскую деятельность</a:t>
            </a:r>
            <a:endParaRPr lang="ru-RU" sz="1600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30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25A6DF-FD6B-433A-A719-6D4D033C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4" y="1176588"/>
            <a:ext cx="1901701" cy="248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629F08-9839-46C8-B828-90804DC0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250" y="529622"/>
            <a:ext cx="5488436" cy="55249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Династия медиков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Сигал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3161CF-9234-42B4-B769-5C0B5D3A4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"/>
          <a:stretch/>
        </p:blipFill>
        <p:spPr>
          <a:xfrm>
            <a:off x="549641" y="4177267"/>
            <a:ext cx="2043724" cy="202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723834" y="1083600"/>
            <a:ext cx="707548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Ефим Соломонович Сигал.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Участник Великой Отечественной войны</a:t>
            </a:r>
            <a:r>
              <a:rPr lang="ru-RU" sz="1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1941-1945 гг. Награжден орденами Красной Звезды, Отечественной войны II степени, медалями «За боевые заслуги», «За победу над Германией в Великой Отечественной войне 1941-1945 гг.», «За трудовое отличие», «За освобождение Варшавы» и другими медалями. В 1946 году был демобилизован в Бугульму, где работал главным врачом городской больницы. Почти 30 лет возглавлял терапевтическое отделение. В 1960 году присвоено звание «Заслуженный врач РСФСР». Награжден орденами «Знак Почета», «Октябрьской революции», «Отечественной войны», «Дружбы народов». В 1967 году присвоено звание «Почетный гражданин города Бугульмы».</a:t>
            </a:r>
          </a:p>
          <a:p>
            <a:pPr algn="just"/>
            <a:endParaRPr lang="ru-RU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 Ефимович Сигал </a:t>
            </a:r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продолжил дело отца</a:t>
            </a:r>
            <a:r>
              <a:rPr lang="ru-RU" sz="1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Вячеслав Ефимович - заведующий отделением гемодиализа Республиканской клинической больницы, врач анестезиолог-реаниматолог высшей квалификационной категории, заслуженный врач Республики Татарстан, главный внештатный специалист по внепочечным методам очищения крови МЗ РТ, член координационного совета Общероссийской общественной организации нефрологов «Российское диализное общество».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https://tatfrontu.ru/person/sigal-efim-solomonovich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https://pamyat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naroda.ru/heroes/booklet/?index=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person&amp;type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hero&amp;id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=92000947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1201F-960A-4CA0-B1B6-553343F3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3" y="755331"/>
            <a:ext cx="8436073" cy="31624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Династия ученых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Ибатуллиных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xmlns="" id="{1E0D25A8-22CA-488E-BC19-1C2EF885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b="16553"/>
          <a:stretch>
            <a:fillRect/>
          </a:stretch>
        </p:blipFill>
        <p:spPr bwMode="auto">
          <a:xfrm>
            <a:off x="513899" y="4642266"/>
            <a:ext cx="2030226" cy="248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EC6F1D9-D4DA-4F55-BDED-0A9DE0AD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537" y="907696"/>
            <a:ext cx="438326" cy="2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8296" tIns="39148" rIns="78296" bIns="39148" numCol="1" anchor="ctr" anchorCtr="0" compatLnSpc="1">
            <a:prstTxWarp prst="textNoShape">
              <a:avLst/>
            </a:prstTxWarp>
            <a:spAutoFit/>
          </a:bodyPr>
          <a:lstStyle/>
          <a:p>
            <a:pPr indent="239250" algn="just" defTabSz="78300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99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altLang="ru-RU" sz="1541" dirty="0">
              <a:latin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1A20A3-F9A2-4E31-A483-0BD5AD30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9" y="1521323"/>
            <a:ext cx="2030226" cy="271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BFF7B752-876E-4EBE-B552-D3DFA45B814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069320" y="3802100"/>
          <a:ext cx="1463688" cy="195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DF" r:id="rId5" imgW="0" imgH="360" progId="FoxitPhantomPDF.Document">
                  <p:embed/>
                </p:oleObj>
              </mc:Choice>
              <mc:Fallback>
                <p:oleObj name="PDF" r:id="rId5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9320" y="3802100"/>
                        <a:ext cx="1463688" cy="1950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D2A4BD8C-85B7-45EE-9924-D8AAEED4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20" y="725627"/>
            <a:ext cx="1446939" cy="2128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1732677-D4CE-4F3F-93C1-136E9C32FBAF}"/>
              </a:ext>
            </a:extLst>
          </p:cNvPr>
          <p:cNvSpPr txBox="1"/>
          <p:nvPr/>
        </p:nvSpPr>
        <p:spPr>
          <a:xfrm>
            <a:off x="7922722" y="2858947"/>
            <a:ext cx="233343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Ефремов, А.В. Люди науки-ученые Бугульмы : монография / А.В. Ефремов. – Бугульма: ОАО «Бугульминская типография, 2012. – 320 с</a:t>
            </a:r>
            <a:endParaRPr lang="ru-RU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421821-E5EC-4BC6-AE55-4D692ACA8789}"/>
              </a:ext>
            </a:extLst>
          </p:cNvPr>
          <p:cNvSpPr txBox="1"/>
          <p:nvPr/>
        </p:nvSpPr>
        <p:spPr>
          <a:xfrm>
            <a:off x="7811868" y="5711447"/>
            <a:ext cx="22322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ТатНИПИнефть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История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под общ. ред. Р.Р.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Ибатуллина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М.: Закон и порядок, 2006. – 503 с.: ил. – (Корпоративная библиотека ОАО «Татнефть»).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7888" y="1352947"/>
            <a:ext cx="52197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Рустам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Хамитович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Ибатуллин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заслуженный работник нефтяной и газовой промышленности Российской Федерации, заслуженный деятель науки и техники Татарской АССР, отличник нефтяной промышленности СССР, Почетный нефтяник Министерства нефтяной промышленности СССР, лауреат Государственной премии Республики Татарстан в области науки и техники, почетный гражданина города Бугульмы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1978 по 1997 гг. директор Татарского научно-исследовательского и проектного института нефти.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2081"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Равиль Рустамович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Ибатуллин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Почетный нефтяник Министерства энергетики и промышленности РФ, лауреат Государственных премий Правительства РФ в области науки и техники, действительный член Академии наук РТ, член Президиума Академии наук Республики Татарстан,  автор 280 научных работ.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 2000 г. – директор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ТатНИПИнефть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С 2014 года директор дочерней компанией ПАО «Татнефть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Tal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Oil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Ltd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69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13EF0E-08E9-4823-AA2D-57EA7981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422" y="562543"/>
            <a:ext cx="4680534" cy="517768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Библиотечная династия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90CEF9-425D-42EB-887A-4ADDED7E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2982"/>
          <a:stretch/>
        </p:blipFill>
        <p:spPr>
          <a:xfrm>
            <a:off x="733407" y="5187942"/>
            <a:ext cx="2010326" cy="217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FAD6AA-FA6F-41EC-BE02-201F8B51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156" y="627894"/>
            <a:ext cx="1592840" cy="226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544BCF3-9F48-45C8-ACBB-E9FB2FD0EB7F}"/>
              </a:ext>
            </a:extLst>
          </p:cNvPr>
          <p:cNvSpPr/>
          <p:nvPr/>
        </p:nvSpPr>
        <p:spPr>
          <a:xfrm>
            <a:off x="8180525" y="4123333"/>
            <a:ext cx="21517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Ефимова, А. Бугульминские библиотеки в истории города / А. Ефимова; </a:t>
            </a:r>
            <a:r>
              <a:rPr lang="ru-RU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.и рук. изд. проекта В.И. </a:t>
            </a:r>
            <a:r>
              <a:rPr lang="ru-RU" sz="1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Миняев</a:t>
            </a:r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– Бугульма; Казань: Школа, 2020. – 384 с.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F3C521E-0D3E-4750-9B4F-FCA12E92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16" y="1511038"/>
            <a:ext cx="1795679" cy="253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A060EB-92E7-423A-8E93-2CFCC25DE4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5" y="2945011"/>
            <a:ext cx="1651171" cy="215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36984" y="1092766"/>
            <a:ext cx="52197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Клавдия Константиновна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Нагорнова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Свою деятельность в культуре начала с 1957 года в должности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заведующей читальным залом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детской библиотеки № 1. В 1961 году возглавила районную библиотеку. С 1971 года  - заведующая отделом культуры Исполкома райсовета. Награждена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значком «За отличную работу» Министерства культуры СССР, занесена  в Республиканскую Ленинскую юбилейную книгу Трудовой славы, награждена Почетной Грамотой Министерства культуры ТАССР. За заслуги в области Советской культуры присвоено звание «Заслуженный работник культуры Татарской АССР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Ахсановна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библиотечной отрасли с 1983 года. В студенческие годы работала в Национальной библиотеке Республики Татарстан. С 1990-х годов работает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библиотечной системе. С 2022 года возглавляет отдел библиотечного маркетинга и инновационной методической работы.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7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4447" y="428835"/>
            <a:ext cx="959223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С именем Рычкова связан расцвет соль-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илецкого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соляного промысла: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разработал новые технологии добычи и организации труда, выпустил                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статью «Описание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илецкой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соли».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1743 году первый Оренбургский губернатор И.И. Неплюев выхлопотал Рычкову,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награду за его усердную службу, 1040 десятин земли в 18 км от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слободы,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Петр Иванович и основал село Спасское.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селе Спасском он обнаружил медный и железный песчаник построил медеплавильный завод.  В дальнейшем он расширил  свою предпринимательскую деятельность. Им были основаны винокуренные заводы, мельница. Винокурению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П.И.Рычков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уделял особое внимание, видя в нем основную статью дохода. Он использовал дикорастущие травы, как сырье  для производства вина. Здесь же он заводит пасеку и  начинает впервые в России производить наблюдения за жизнью пчел и публиковать статьи о пчеловодстве.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небольшой деревне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Баряшево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расположенной на горе в 4 км от Спасского, он основал промысел по обжигу камня и производству извести.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1747 году он начал строительство в Спасском церкви. В сентябре 1764 года оно было завершено, сейчас это объект культурного наследия республиканского значения. После смерти тело Рычкова перевезено в Спасское и захоронено в склепе внутри церкви.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 браке с первой супругой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Анисьей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Прокофьевной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Гуляевой, дочерью управителя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дворцовых волостей,  у П.И. Рычкова родилось 11 детей. Вспоминая о жене, он писал, что она была «добросердечна и весьма человеколюбива, беспомощным и бедным в нуждах их по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 своей помогать всегда старалась».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16 сентября 1751 года во время 12 родов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Анисья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Прокофевна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скончалась.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первого  брака у П.И. Рычкова в живых осталось четверо детей: Андрей  (1738-1774),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Марья (1743-1752), Иван (1745- ум.  после 1790), Николай (1746-1784).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79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5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A75D91-A424-4E1D-BC89-31799F0428E9}"/>
              </a:ext>
            </a:extLst>
          </p:cNvPr>
          <p:cNvSpPr txBox="1"/>
          <p:nvPr/>
        </p:nvSpPr>
        <p:spPr>
          <a:xfrm>
            <a:off x="4587289" y="2750850"/>
            <a:ext cx="48356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Участники встречи познакомились с биографией и профессиональной деятельностью главы семьи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Сарима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Кадырова, который, благодаря своему трудолюбию, вырос от простого кладовщика до председателя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Райпотребсоюза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 его супруги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Гасиме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Кадыровой - почетном гражданине Бугульмы, которая свое призвание нашла в медицине и работала врачом-неврологом. Познакомились участники мероприятия и с детьми – старшей дочерью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Нурией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работает юристом, и младшей дочерью Нелли, которая пошла по стопам мамы и работает детским врачом-неврологом.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E5BA808-6956-4CFE-A7AF-AE412CEF1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7" y="2058203"/>
            <a:ext cx="3671799" cy="24478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53EA009-DF1F-4CE6-B64F-CDAA7A311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" y="4625267"/>
            <a:ext cx="3636164" cy="2424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E9BFC8-C4CD-4707-B529-C1C84E4A474F}"/>
              </a:ext>
            </a:extLst>
          </p:cNvPr>
          <p:cNvSpPr txBox="1"/>
          <p:nvPr/>
        </p:nvSpPr>
        <p:spPr>
          <a:xfrm>
            <a:off x="4587289" y="2178385"/>
            <a:ext cx="483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семьей Кадыровых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599730"/>
            <a:ext cx="10439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мероприятий 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историко-краеведческой программы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«Знаменитая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бугульминская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семья»</a:t>
            </a:r>
            <a:endParaRPr lang="ru-RU" sz="28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1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4CF54F-BC92-4EBE-BE1A-38B6BC5765BF}"/>
              </a:ext>
            </a:extLst>
          </p:cNvPr>
          <p:cNvSpPr txBox="1"/>
          <p:nvPr/>
        </p:nvSpPr>
        <p:spPr>
          <a:xfrm>
            <a:off x="984692" y="955862"/>
            <a:ext cx="8561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встреча с актерской семьей Никитиных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32E9377-A3C1-4110-B16C-7FDCC6B79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6311" b="14578"/>
          <a:stretch/>
        </p:blipFill>
        <p:spPr>
          <a:xfrm>
            <a:off x="723273" y="4405540"/>
            <a:ext cx="4333401" cy="278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716AD9-F635-4B0D-A78E-5056B5E5F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6273" r="2534" b="10124"/>
          <a:stretch/>
        </p:blipFill>
        <p:spPr>
          <a:xfrm>
            <a:off x="723273" y="1677358"/>
            <a:ext cx="4333402" cy="252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6A384C-A22B-461F-A8AB-35FCD9C21714}"/>
              </a:ext>
            </a:extLst>
          </p:cNvPr>
          <p:cNvSpPr txBox="1"/>
          <p:nvPr/>
        </p:nvSpPr>
        <p:spPr>
          <a:xfrm>
            <a:off x="5265351" y="1677358"/>
            <a:ext cx="38321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Всероссийской акции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- 2024» состоялась встреча с актерами Бугульминского государственного русского драматического театра имени А.В. Баталова Ольгой и Романом Никитиными. Участники встречи узнали и том, как они пришли в профессию, об из семейных традициях и планах на будущее. Ярким дополнение встречи стали выступления супругов Никитиных и их дочери Матрены.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8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8767"/>
            <a:ext cx="10439400" cy="50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70463" r="39027"/>
          <a:stretch/>
        </p:blipFill>
        <p:spPr bwMode="auto">
          <a:xfrm>
            <a:off x="6481143" y="314625"/>
            <a:ext cx="3120133" cy="14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cture background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0" b="66770"/>
          <a:stretch/>
        </p:blipFill>
        <p:spPr bwMode="auto">
          <a:xfrm>
            <a:off x="1701400" y="314625"/>
            <a:ext cx="4779743" cy="14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1606" y="1736633"/>
            <a:ext cx="80225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бюджетное учреждение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«Централизованная районная клубная система»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Татарстан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098423"/>
            <a:ext cx="1043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latin typeface="Times New Roman" pitchFamily="18" charset="0"/>
                <a:cs typeface="Times New Roman" pitchFamily="18" charset="0"/>
              </a:rPr>
              <a:t>Межрегиональный фестиваль традиционных ремесел «Бугульма ремесленная»</a:t>
            </a:r>
            <a:endParaRPr lang="ru-RU" sz="30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27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орп.jpg"/>
          <p:cNvPicPr>
            <a:picLocks noChangeAspect="1"/>
          </p:cNvPicPr>
          <p:nvPr/>
        </p:nvPicPr>
        <p:blipFill>
          <a:blip r:embed="rId2" cstate="print"/>
          <a:srcRect l="22886" t="10530"/>
          <a:stretch>
            <a:fillRect/>
          </a:stretch>
        </p:blipFill>
        <p:spPr>
          <a:xfrm>
            <a:off x="5664033" y="767243"/>
            <a:ext cx="4031626" cy="2854497"/>
          </a:xfrm>
          <a:prstGeom prst="rect">
            <a:avLst/>
          </a:prstGeom>
        </p:spPr>
      </p:pic>
      <p:pic>
        <p:nvPicPr>
          <p:cNvPr id="2050" name="Picture 2" descr="C:\Users\Пользователь\Downloads\IMG20240612152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033" y="3765175"/>
            <a:ext cx="4031626" cy="303557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4110" y="923076"/>
            <a:ext cx="473229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12 июня в День России на Центральной площади города Бугульмы состоялся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Межрегиональный фестиваль традиционных ремесел «Бугульма ремесленная». Фестиваль прошёл при поддержке Исполнительного комитета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Бугульминского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района Республики Татарстан и ПАО «Татнефть».                   На праздник приехали 150 мастеров народных промыслов и более 220 участников творческих коллективов и солистов из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Азнакаевского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Альметьевского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Лениногорского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Бавлинского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Сармановского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Ютазинского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Абдулинского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районов, Республик Удмуртия и Башкортостан, Оренбургской и Самарской областей.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На одной из  площадок  прошел традиционный фестиваль народных игр «Шире круг». В завершении мероприятия состоялся семейный кинопоказ под открытым  небом советского художественного фильма «Любовь и голуби». Всего фестиваль посетили 2370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9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728021402516ерол.jpg"/>
          <p:cNvPicPr>
            <a:picLocks noChangeAspect="1"/>
          </p:cNvPicPr>
          <p:nvPr/>
        </p:nvPicPr>
        <p:blipFill>
          <a:blip r:embed="rId2" cstate="print"/>
          <a:srcRect t="34000"/>
          <a:stretch>
            <a:fillRect/>
          </a:stretch>
        </p:blipFill>
        <p:spPr>
          <a:xfrm>
            <a:off x="756314" y="1097639"/>
            <a:ext cx="5303801" cy="2834872"/>
          </a:xfrm>
          <a:prstGeom prst="rect">
            <a:avLst/>
          </a:prstGeom>
        </p:spPr>
      </p:pic>
      <p:pic>
        <p:nvPicPr>
          <p:cNvPr id="1026" name="Picture 2" descr="C:\Users\Пользователь\Downloads\IMG20240612175610.jpg"/>
          <p:cNvPicPr>
            <a:picLocks noChangeAspect="1" noChangeArrowheads="1"/>
          </p:cNvPicPr>
          <p:nvPr/>
        </p:nvPicPr>
        <p:blipFill>
          <a:blip r:embed="rId3" cstate="print"/>
          <a:srcRect t="34018"/>
          <a:stretch>
            <a:fillRect/>
          </a:stretch>
        </p:blipFill>
        <p:spPr bwMode="auto">
          <a:xfrm>
            <a:off x="756314" y="4009237"/>
            <a:ext cx="5267943" cy="26602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93194" y="1043855"/>
            <a:ext cx="352454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поддержке  ООО «Инженерно-производственный центр» в рамках Межрегионального фестиваля «Бугульма ремесленная» состоялся Межрегиональный конкурс семейного декоративно-прикладного творчества «Талантливы вместе», приуроченный к Году семьи в Российской Федерации.  Более 40 участников со всего юго-востока республики в разных номинациях и техниках исполнения представили свои работы на конкурсе. Профессиональное жюри в составе мастеров ДПИ, преподавателей школы искусств определили победителей в четырех номинациях по разным возрастным группам.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9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-20240707-WA0045.jpg"/>
          <p:cNvPicPr>
            <a:picLocks noChangeAspect="1"/>
          </p:cNvPicPr>
          <p:nvPr/>
        </p:nvPicPr>
        <p:blipFill rotWithShape="1">
          <a:blip r:embed="rId2" cstate="print"/>
          <a:srcRect t="4644" r="7963" b="5824"/>
          <a:stretch/>
        </p:blipFill>
        <p:spPr>
          <a:xfrm>
            <a:off x="5395258" y="838200"/>
            <a:ext cx="3299891" cy="2255520"/>
          </a:xfrm>
          <a:prstGeom prst="rect">
            <a:avLst/>
          </a:prstGeom>
        </p:spPr>
      </p:pic>
      <p:pic>
        <p:nvPicPr>
          <p:cNvPr id="10" name="Рисунок 9" descr="IMG_20240707_184208.jpg"/>
          <p:cNvPicPr>
            <a:picLocks noChangeAspect="1"/>
          </p:cNvPicPr>
          <p:nvPr/>
        </p:nvPicPr>
        <p:blipFill>
          <a:blip r:embed="rId3" cstate="print"/>
          <a:srcRect l="9091" t="17738" b="5396"/>
          <a:stretch>
            <a:fillRect/>
          </a:stretch>
        </p:blipFill>
        <p:spPr>
          <a:xfrm>
            <a:off x="5387768" y="3103859"/>
            <a:ext cx="3307381" cy="2147300"/>
          </a:xfrm>
          <a:prstGeom prst="rect">
            <a:avLst/>
          </a:prstGeom>
        </p:spPr>
      </p:pic>
      <p:pic>
        <p:nvPicPr>
          <p:cNvPr id="12" name="Рисунок 11" descr="IMG_20240707_190537.jpg"/>
          <p:cNvPicPr>
            <a:picLocks noChangeAspect="1"/>
          </p:cNvPicPr>
          <p:nvPr/>
        </p:nvPicPr>
        <p:blipFill rotWithShape="1">
          <a:blip r:embed="rId4" cstate="print"/>
          <a:srcRect l="3906" t="25652" r="7812"/>
          <a:stretch/>
        </p:blipFill>
        <p:spPr>
          <a:xfrm>
            <a:off x="5410498" y="5266399"/>
            <a:ext cx="3307381" cy="21387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3980" y="888838"/>
            <a:ext cx="4352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Районный фестиваль семейного творчества «Семья талантами богата» состоялся 7 июля в парке культуры и отдыха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ул.Красноармейская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Фестиваль проводился в рамках Года семьи, в преддверии Дня семьи, любви и верности. Гостей встречали выставки изделий декоративно-прикладного творчества от мастеров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Бугульминского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муниципального района и креативные мастер-классы для детей. В рамках концертной программы прошло чествование семей, внесших большой вклад в развитие культурной жизни в сельских населенных пунктах, а также принимающих активное участие в районных и городских мероприятиях. Завершился фестиваль, по традиции, показом под открытым небом художественного фильма «Семейные хлопоты». Участниками и зрителями фестиваля стали 700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7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E0C827-2499-490B-8651-E40BA97150D1}"/>
              </a:ext>
            </a:extLst>
          </p:cNvPr>
          <p:cNvSpPr txBox="1"/>
          <p:nvPr/>
        </p:nvSpPr>
        <p:spPr>
          <a:xfrm>
            <a:off x="564262" y="5212768"/>
            <a:ext cx="8898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Ибрагимова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Ягфаровна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27 лет возглавляет народный фольклорный ансамбль «Наза» Карабашского дома культуры. Три поколения семьи Ибрагимовых являются участниками коллектива. Двое детей и шестеро внуков играют на татарских народных инструментах- курае, кубызе. Творческая деятельность семьи Ибрагимовых способствует сохранению и развитию татарской народной культуры и имеет большое значение в культурной жизни нашего района и республики.</a:t>
            </a:r>
          </a:p>
        </p:txBody>
      </p:sp>
      <p:pic>
        <p:nvPicPr>
          <p:cNvPr id="1026" name="Picture 2" descr="C:\Users\user\Desktop\Семья Ибрагимовых.jpeg"/>
          <p:cNvPicPr>
            <a:picLocks noChangeAspect="1" noChangeArrowheads="1"/>
          </p:cNvPicPr>
          <p:nvPr/>
        </p:nvPicPr>
        <p:blipFill rotWithShape="1">
          <a:blip r:embed="rId2" cstate="print"/>
          <a:srcRect t="6641" b="3337"/>
          <a:stretch/>
        </p:blipFill>
        <p:spPr bwMode="auto">
          <a:xfrm>
            <a:off x="2384612" y="944880"/>
            <a:ext cx="5748735" cy="406908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74" y="4366053"/>
            <a:ext cx="4201885" cy="3050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62" r="14811" b="14515"/>
          <a:stretch/>
        </p:blipFill>
        <p:spPr>
          <a:xfrm>
            <a:off x="1341120" y="4366052"/>
            <a:ext cx="4114800" cy="3050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1120" y="1191787"/>
            <a:ext cx="49304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в Татарстане объявлен Годом научно-технологического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в МАУК Дом техники, в День детских изобретений, прошёл городской фестиваль детских изобретений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на котором были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проекты талантливых ребят нашего города разной направленности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конструирование, моделирование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программирование, эко-проекты и робототехника.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18622" r="24234" b="1"/>
          <a:stretch/>
        </p:blipFill>
        <p:spPr>
          <a:xfrm>
            <a:off x="6393440" y="971933"/>
            <a:ext cx="3421319" cy="32505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1049" y="752127"/>
            <a:ext cx="6229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фестиваль детских изобретений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97575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1" y="4127617"/>
            <a:ext cx="4790142" cy="31921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2" y="1012965"/>
            <a:ext cx="4408619" cy="29767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4763" y="970377"/>
            <a:ext cx="48763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Авторы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достойно презентовали свои работы, показали, как это работает, чем очень поразили приглашённых экспертов, в составе которых были: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Кечина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Ю.В. - ведущий специалист центра развития корпоративной культуры и молодежной политики ПАО «Татнефть»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району; Майоров Игорь - Председатель молодежного комитета ООО «ТНГ-Групп»; Дмитриев Сергей Александрович - руководитель объединения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робототехнике и программированию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1" y="4127617"/>
            <a:ext cx="4408619" cy="31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3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20463" r="11095"/>
          <a:stretch/>
        </p:blipFill>
        <p:spPr>
          <a:xfrm>
            <a:off x="6278880" y="663947"/>
            <a:ext cx="3642360" cy="2816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0325" y="1868241"/>
            <a:ext cx="5645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 присутствовала Заместитель руководителя исполнительного комитета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Ольга Анатольевна Плеханова, которая пожелала всем ребятам удачи в реализации идей, идти к своей цели и не останавливаться на достигнутом.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21955" b="7945"/>
          <a:stretch/>
        </p:blipFill>
        <p:spPr>
          <a:xfrm>
            <a:off x="420325" y="3622568"/>
            <a:ext cx="6821988" cy="36383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7954" y="1045655"/>
            <a:ext cx="5557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Порадовал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зрителей, и участников, весёлый профессор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Космикус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который показал научные опыты.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49490" y="3622567"/>
            <a:ext cx="2678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финале мероприятия Ольга Анатольевна вручила каждому автору проекта диплом фестиваля в разных номинациях. Так же ребятам вручили памятные подарки. </a:t>
            </a:r>
          </a:p>
        </p:txBody>
      </p:sp>
    </p:spTree>
    <p:extLst>
      <p:ext uri="{BB962C8B-B14F-4D97-AF65-F5344CB8AC3E}">
        <p14:creationId xmlns:p14="http://schemas.microsoft.com/office/powerpoint/2010/main" val="288642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6870" y="416135"/>
            <a:ext cx="977153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Марью он «за особливое свое увеселение» почитал и гордился за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способности и успехи в науках.  «Она, будучи в сем возрасте, писал он,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только по-русски, но и по-немецки изрядно читать и писать   научилась, да и говорить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немецким языком умела весьма уже хорошо…».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Успешными оказались заботы о сыновьях Андрее и Николае, которые, как принято в то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время, с малолетства числились на армейской службе. Старший сын Андрей, солдат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Семеновского полка, был по ходатайству П.И. Рычкова откомандирован в Уфимский полк, где в 1753 году, в возрасте 14 лет был произведен в прапорщики. Он также хорошо знал математику и иностранные языки.(1740-1774), был полковником и комендантом города Симбирска, погиб в 1774 году защищая город от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пугачевцев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Сына Николая удалось командировать в г. Оренбург.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12 апреля 1752 года П.И.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женился вторично. Его избранницей  стала двадцатилетняя Елена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Денисьевна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Чирикова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дочь симбирского помещика. Второй брак тоже был удачным. Новая «помощница», по словам П.И. Рычкова, оказалась «во многом подобна первой». Со второй женой у него родилось 12 детей, но лишь 9 из них пережили младенческий возраст.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Воспитанию и образованию детей Пётр Иванович уделял особое внимание. Основам наук он обучал их сам, и в роли педагога-воспитателя выступал вполне успешно. П.И.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старался дать детям систематическое образование, которое обеспечило бы им успех в жизни. На помощь себе он приглашал преподавателей для занятий с детьми иностранными языками, особенно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немецким, французским, голландским. Неудивительно, что дочери в возрасте 9-10 лет уже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неплохо владели иностранными языками, а сыновья быстро проходили курс университета.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Особый вклад в свое Отечество внесли сыновья: Андрей, Иван, Николай и Василий. Некоторые имена внесены вместе с Петром  Ивановичем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Рычковым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Большую Советскую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Энциклопедию и в Энциклопедический справочник, им посвящены книги,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монографии, диссертации, многие научные статьи ученых, историков и краеведов.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0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церкос.jpg"/>
          <p:cNvPicPr>
            <a:picLocks noChangeAspect="1"/>
          </p:cNvPicPr>
          <p:nvPr/>
        </p:nvPicPr>
        <p:blipFill rotWithShape="1">
          <a:blip r:embed="rId2" cstate="print"/>
          <a:srcRect t="11147" b="4059"/>
          <a:stretch/>
        </p:blipFill>
        <p:spPr>
          <a:xfrm>
            <a:off x="802832" y="914401"/>
            <a:ext cx="3177205" cy="21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:\со стола\Рычков Екатер.Евген\рычков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742751" y="1376668"/>
            <a:ext cx="1359274" cy="184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10416" b="6250"/>
          <a:stretch>
            <a:fillRect/>
          </a:stretch>
        </p:blipFill>
        <p:spPr bwMode="auto">
          <a:xfrm>
            <a:off x="1422334" y="5092010"/>
            <a:ext cx="1968679" cy="23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191000" y="1280220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Село Спасское расположено на правом берегу реки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Шайтанки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(левый приток Дымки) в 19 км к юго-востоку от центра города Бугульмы. Село Спасское основано в 1743 году историком, географом, первым членом-корреспондентом Петербургской академии  наук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П.И.Рычковым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(1712-1777).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GB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Мой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маленький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Рим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называл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Спасское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Пётр</a:t>
            </a:r>
            <a:r>
              <a:rPr lang="en-GB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Иванович</a:t>
            </a:r>
            <a:r>
              <a:rPr lang="en-GB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села Спасское: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памятник архитектуры церковь Вознесения  Господня», 1765 года постройки;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памятник природы регионального значения «Родник «Спасские ключи»»;</a:t>
            </a:r>
          </a:p>
          <a:p>
            <a:pPr algn="just">
              <a:buFont typeface="Arial" pitchFamily="34" charset="0"/>
              <a:buChar char="•"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часовня  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века на местном кладбище;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историко-краеведческий музей имени Петра Рычкова в Спасской начальной школе.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0176" y="795771"/>
            <a:ext cx="5827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Семейные туристические маршруты</a:t>
            </a:r>
          </a:p>
        </p:txBody>
      </p:sp>
      <p:pic>
        <p:nvPicPr>
          <p:cNvPr id="1026" name="Picture 2" descr="C:\Users\Пользователь\Downloads\IMG_9018.jpg"/>
          <p:cNvPicPr>
            <a:picLocks noChangeAspect="1" noChangeArrowheads="1"/>
          </p:cNvPicPr>
          <p:nvPr/>
        </p:nvPicPr>
        <p:blipFill rotWithShape="1">
          <a:blip r:embed="rId5" cstate="print"/>
          <a:srcRect t="8665"/>
          <a:stretch/>
        </p:blipFill>
        <p:spPr bwMode="auto">
          <a:xfrm>
            <a:off x="802832" y="3124200"/>
            <a:ext cx="3177205" cy="191810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56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4715" y="918341"/>
            <a:ext cx="5509512" cy="459941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Дом русского быта 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Как у бабушки»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30383" y="1413365"/>
            <a:ext cx="4149048" cy="557075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русского быта «Как у бабушки» находится в деревне Зеленая Роща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Бугульминского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Его хозяева  - семья Мироновых: Ольга Владимировна и Андрей Леонидович. Самое захватывающее и душевное путешествие к истокам русской культуры! Русская изба – не музей в чистом виде, где «слушаем молча, руками не трогаем». Это настоящее погружение в быт и мудрость наших предков. В этом погружении будет и знакомство с устройством и убранством избы, где горница и печь, женский̆ кут и красный̆ угол, угол домового, лавки и полати, будут игры и разные виды хороводов в соответствие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праздниками 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обрядами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славянскому календарю.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11" y="3704095"/>
            <a:ext cx="2134909" cy="36418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06" y="454688"/>
            <a:ext cx="2592614" cy="31947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5"/>
          <a:stretch/>
        </p:blipFill>
        <p:spPr>
          <a:xfrm>
            <a:off x="1213597" y="3108740"/>
            <a:ext cx="1676248" cy="20905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61" y="5221415"/>
            <a:ext cx="2124540" cy="2124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68" y="454688"/>
            <a:ext cx="1677674" cy="26319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76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0923" y="939246"/>
            <a:ext cx="412201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Подгорненская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сыроварня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Андреевъ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сыръ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Семья Андреевых из поселка Подгорный занимается изготовлением домашнего сыра. На сегодняшний день в ассортименте семейного хозяйства более 35 видов сыра, в том числе особо востребованные у покупателей - мягкий сыр «Брынза»,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Сале», полутвердый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Качотта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и оригинальный итальянский сыр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Буррата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 Особой популярностью пользуется посещение сыроварни у детей младшего школьного возраста. Для экскурсионных групп  проводится мастер-класс по изготовлению сыра- косички.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wnloads\IMG-20241007-WA0026.jpg"/>
          <p:cNvPicPr>
            <a:picLocks noChangeAspect="1" noChangeArrowheads="1"/>
          </p:cNvPicPr>
          <p:nvPr/>
        </p:nvPicPr>
        <p:blipFill rotWithShape="1">
          <a:blip r:embed="rId2" cstate="print"/>
          <a:srcRect t="4195" b="245"/>
          <a:stretch/>
        </p:blipFill>
        <p:spPr bwMode="auto">
          <a:xfrm>
            <a:off x="1614503" y="709306"/>
            <a:ext cx="3858611" cy="3456122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ownloads\IMG-20241007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36" y="4201508"/>
            <a:ext cx="2303354" cy="3071138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wnloads\IMG-20241007-WA003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169759" y="4201507"/>
            <a:ext cx="2303355" cy="307113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54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949" y="743788"/>
            <a:ext cx="4787157" cy="40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endParaRPr lang="ru-RU" sz="28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действительный статский советник, помещик-дворянин, оказал огромное влияние на развитие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уезда, в частности на строительство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железной дороги,  был членом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Уездного Комитета.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Отец Александра, Франц-Леопольд Иосифович (Осипович) (1808-1888 гг.) — являлся российским подданным хорватского происхождения, окончил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Виленский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университет со степенью доктора медицины.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948" y="4658365"/>
            <a:ext cx="9439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На службу поступил  18 мая 1832 года. Избран в Казанском Императорском университете в ординарные профессора хирургии в 1834 году. Получил чин Статского советника, был женат на Марии Тимофеевне, родной тёте знаменитого композитора  И. Ф. Стравинского.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У него рождаются 3 сына и две дочери: Николай, Михаил, Александр, Юлия и Любовь.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1850-х годов он покупает имение Павловка у господина Обухова, раскинувшееся 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30 верстах севернее Бугульмы.  Общее количество земли на 1851 год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оставляло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10 492 десятин земли. Сегодня на месте Павловки находятся ежегодно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вспахиваемые поля, но в одном месте имеются остатки фундаментов.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11" y="1046520"/>
            <a:ext cx="4363068" cy="30649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08752" y="4098877"/>
            <a:ext cx="1802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супругой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7882" y="797574"/>
            <a:ext cx="5523433" cy="595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Александр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родился 21 февраля 1847 года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уезде. В 1871 году женился на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Холобовской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Софье Кирилловне (1851—1929), брак заключён 18 июля 1871 года. Софья владела 7 419 десятинами земли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Микулинской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волости в 1910-1912 годах. В браке родились сыновья Николай, Сергей, Михаил, Евгений и Гавриил.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23 января 1892 года семья была перечислена из казанского в самарское дворянство.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Дворянин А.Ф.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одним из первых сельских промышленников – земледельцев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Бугульминском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уезде. Долгое время вместе с сыновьями проживал в собственном имении Павловка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доставшееся от отца Франца-Леопольда Осиповича. Вместе в 1871 году молодые супруги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решают изменить облик деревни и укрепить местную крестьянскую жизнь промышленными преобразованиями. Они отказываются от создания крупного села, в котором бы концентрировались все производственные силы.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r="3082" b="23156"/>
          <a:stretch/>
        </p:blipFill>
        <p:spPr>
          <a:xfrm>
            <a:off x="6223793" y="858534"/>
            <a:ext cx="3736086" cy="47400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25806" y="5590097"/>
            <a:ext cx="2934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супругой в молодости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881" y="6262225"/>
            <a:ext cx="9421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решают развивать хуторские хозяйства, используя их главное достоинство — приближенность к полям, к источникам кормовой базы и исходному сырью,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 предполагали перерабатывать.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3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920" y="762448"/>
            <a:ext cx="9256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3340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Хуторские хозяйства освобождались от дальних перевозок, что позволяло значительно экономить на транспортных и погрузочных работах. Павловка станет центральной усадьбой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Елачичей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(первое упоминание о Павловке находим в «Списке населенных мест Самарской губернии» за 1864г).</a:t>
            </a: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Здесь, с их помощью и финансовой поддержкой, будут открыты земская школа, почтово-телеграфное отделение, проведен от уездного города телефон. Они построят дом для бесплатной библиотеки, на собственные средства закупят книги, будут ее отапливать, освещать и содержать библиотекаря. Соорудят две водяные мельницы. Но речка окажется небольшой, а производительность мельниц низкой. Это побудит их первыми в глухомани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уезда построить паровую мельницу.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/>
        </p:blipFill>
        <p:spPr>
          <a:xfrm>
            <a:off x="656856" y="3621658"/>
            <a:ext cx="4705820" cy="31105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41172" y="3498280"/>
            <a:ext cx="44106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1900 году деревня будет насчитывать 134 жителя (Последнее имперское упоминание о Павловке имеется в «Списке населенных мест Самарской губернии» за 1910г. Земская школа, почтовое и телеграфное отделение, винокуренный завод, 2 паровые и 3 водяные мельницы. Базары по воскресеньям).  Александр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выделит стройматериалы и земельный участок под строительство мечети.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7258" y="6705852"/>
            <a:ext cx="2292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А.Ф.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Павловке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4361" y="5566381"/>
            <a:ext cx="2225039" cy="19932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7530" y="834609"/>
            <a:ext cx="36262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2075" algn="l"/>
                <a:tab pos="4413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земство искало новые пути пополнения своего бюджета. Из разных источников сообщалось о выгодности производства спиртных напитков, приносившего ощутимые доходы в местную казну. К тому же развернуть прибыльное дело можно было в любом селе. Земская управа предложила преуспевающему промышленнику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 винокуренный завод.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отказался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4222" r="5772" b="34716"/>
          <a:stretch/>
        </p:blipFill>
        <p:spPr>
          <a:xfrm>
            <a:off x="4419599" y="865089"/>
            <a:ext cx="5440683" cy="31582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7530" y="4385387"/>
            <a:ext cx="9232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спрос, он просчитал — дело не выгодное, так как население мало употребляло водки. На уездном земском собрании его буквально уговорили, пообещав первые годы не облагать сборами. 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сдался. Винокуренное производство на реке Ср.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Ямашка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налажено в трех верстах от деревни Павловка.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А. Ф.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Елачичу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приходилось много разъезжать по своим хуторам и налаживать другие производства. Поэтому он передал юридические права на винокуренный завод и управление им жене — Софье Кирилловне. Этот факт подтверждает наличие семейного бизнеса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нового явления в жизни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бугульминской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богатой женщины, когда она не ограничилась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семейным кругом тихого дворянского поместья, окруженного прислугой,</a:t>
            </a:r>
          </a:p>
          <a:p>
            <a:pPr algn="just">
              <a:spcAft>
                <a:spcPts val="0"/>
              </a:spcAft>
              <a:tabLst>
                <a:tab pos="365125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лужайками и местом для купания.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9818" y="3991313"/>
            <a:ext cx="2707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Елачичей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Павловке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18"/>
            <a:ext cx="2225039" cy="1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0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1292</TotalTime>
  <Words>7276</Words>
  <Application>Microsoft Office PowerPoint</Application>
  <PresentationFormat>Произвольный</PresentationFormat>
  <Paragraphs>387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Courier New</vt:lpstr>
      <vt:lpstr>Times New Roman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Трудовая династия железнодорожников Быковых  </vt:lpstr>
      <vt:lpstr>Трудовая династия геофизиков Екименко</vt:lpstr>
      <vt:lpstr>Династия журналистов Савельевых</vt:lpstr>
      <vt:lpstr>Династия медиков Сигал</vt:lpstr>
      <vt:lpstr> Династия ученых Ибатуллиных </vt:lpstr>
      <vt:lpstr>Библиотечная династия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 русского быта  «Как у бабушки»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108</cp:revision>
  <dcterms:created xsi:type="dcterms:W3CDTF">2024-10-07T07:03:11Z</dcterms:created>
  <dcterms:modified xsi:type="dcterms:W3CDTF">2024-10-11T07:58:15Z</dcterms:modified>
</cp:coreProperties>
</file>