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0"/>
  </p:notesMasterIdLst>
  <p:sldIdLst>
    <p:sldId id="359" r:id="rId2"/>
    <p:sldId id="361" r:id="rId3"/>
    <p:sldId id="372" r:id="rId4"/>
    <p:sldId id="363" r:id="rId5"/>
    <p:sldId id="366" r:id="rId6"/>
    <p:sldId id="367" r:id="rId7"/>
    <p:sldId id="374" r:id="rId8"/>
    <p:sldId id="368" r:id="rId9"/>
    <p:sldId id="370" r:id="rId10"/>
    <p:sldId id="371" r:id="rId11"/>
    <p:sldId id="373" r:id="rId12"/>
    <p:sldId id="375" r:id="rId13"/>
    <p:sldId id="453" r:id="rId14"/>
    <p:sldId id="376" r:id="rId15"/>
    <p:sldId id="425" r:id="rId16"/>
    <p:sldId id="443" r:id="rId17"/>
    <p:sldId id="457" r:id="rId18"/>
    <p:sldId id="431" r:id="rId19"/>
    <p:sldId id="458" r:id="rId20"/>
    <p:sldId id="446" r:id="rId21"/>
    <p:sldId id="459" r:id="rId22"/>
    <p:sldId id="424" r:id="rId23"/>
    <p:sldId id="405" r:id="rId24"/>
    <p:sldId id="407" r:id="rId25"/>
    <p:sldId id="408" r:id="rId26"/>
    <p:sldId id="413" r:id="rId27"/>
    <p:sldId id="410" r:id="rId28"/>
    <p:sldId id="412" r:id="rId29"/>
    <p:sldId id="409" r:id="rId30"/>
    <p:sldId id="414" r:id="rId31"/>
    <p:sldId id="415" r:id="rId32"/>
    <p:sldId id="451" r:id="rId33"/>
    <p:sldId id="454" r:id="rId34"/>
    <p:sldId id="452" r:id="rId35"/>
    <p:sldId id="419" r:id="rId36"/>
    <p:sldId id="420" r:id="rId37"/>
    <p:sldId id="421" r:id="rId38"/>
    <p:sldId id="423" r:id="rId39"/>
    <p:sldId id="422" r:id="rId40"/>
    <p:sldId id="418" r:id="rId41"/>
    <p:sldId id="455" r:id="rId42"/>
    <p:sldId id="379" r:id="rId43"/>
    <p:sldId id="380" r:id="rId44"/>
    <p:sldId id="381" r:id="rId45"/>
    <p:sldId id="406" r:id="rId46"/>
    <p:sldId id="382" r:id="rId47"/>
    <p:sldId id="383" r:id="rId48"/>
    <p:sldId id="384" r:id="rId49"/>
    <p:sldId id="385" r:id="rId50"/>
    <p:sldId id="387" r:id="rId51"/>
    <p:sldId id="447" r:id="rId52"/>
    <p:sldId id="448" r:id="rId53"/>
    <p:sldId id="449" r:id="rId54"/>
    <p:sldId id="450" r:id="rId55"/>
    <p:sldId id="386" r:id="rId56"/>
    <p:sldId id="388" r:id="rId57"/>
    <p:sldId id="389" r:id="rId58"/>
    <p:sldId id="393" r:id="rId59"/>
    <p:sldId id="404" r:id="rId60"/>
    <p:sldId id="395" r:id="rId61"/>
    <p:sldId id="396" r:id="rId62"/>
    <p:sldId id="397" r:id="rId63"/>
    <p:sldId id="398" r:id="rId64"/>
    <p:sldId id="399" r:id="rId65"/>
    <p:sldId id="401" r:id="rId66"/>
    <p:sldId id="402" r:id="rId67"/>
    <p:sldId id="403" r:id="rId68"/>
    <p:sldId id="456" r:id="rId69"/>
  </p:sldIdLst>
  <p:sldSz cx="9144000" cy="5143500" type="screen16x9"/>
  <p:notesSz cx="6761163" cy="9882188"/>
  <p:defaultTextStyle>
    <a:defPPr>
      <a:defRPr lang="ru-RU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12" autoAdjust="0"/>
    <p:restoredTop sz="0" autoAdjust="0"/>
  </p:normalViewPr>
  <p:slideViewPr>
    <p:cSldViewPr snapToGrid="0">
      <p:cViewPr>
        <p:scale>
          <a:sx n="136" d="100"/>
          <a:sy n="136" d="100"/>
        </p:scale>
        <p:origin x="-1224" y="-4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58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58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AE1AA2-AAE2-4455-BC7B-29782C0A4EB1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15925" y="1235075"/>
            <a:ext cx="5929313" cy="3335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55803"/>
            <a:ext cx="5408930" cy="38911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86364"/>
            <a:ext cx="2929837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386364"/>
            <a:ext cx="2929837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A9199B-25A6-4ADA-A414-29E0F30A9C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115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9199B-25A6-4ADA-A414-29E0F30A9C3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452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9199B-25A6-4ADA-A414-29E0F30A9C3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5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B635-D6F4-43B9-B3E6-0764B7378D8B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1EB0A-2AE7-41A1-8D95-B86790C5B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852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B635-D6F4-43B9-B3E6-0764B7378D8B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1EB0A-2AE7-41A1-8D95-B86790C5B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095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05981"/>
            <a:ext cx="27432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05981"/>
            <a:ext cx="80772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B635-D6F4-43B9-B3E6-0764B7378D8B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1EB0A-2AE7-41A1-8D95-B86790C5B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696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B635-D6F4-43B9-B3E6-0764B7378D8B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1EB0A-2AE7-41A1-8D95-B86790C5B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460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B635-D6F4-43B9-B3E6-0764B7378D8B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1EB0A-2AE7-41A1-8D95-B86790C5B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440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4102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200153"/>
            <a:ext cx="54102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B635-D6F4-43B9-B3E6-0764B7378D8B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1EB0A-2AE7-41A1-8D95-B86790C5B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279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B635-D6F4-43B9-B3E6-0764B7378D8B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1EB0A-2AE7-41A1-8D95-B86790C5B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567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B635-D6F4-43B9-B3E6-0764B7378D8B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1EB0A-2AE7-41A1-8D95-B86790C5B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498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B635-D6F4-43B9-B3E6-0764B7378D8B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1EB0A-2AE7-41A1-8D95-B86790C5B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307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B635-D6F4-43B9-B3E6-0764B7378D8B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1EB0A-2AE7-41A1-8D95-B86790C5B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102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B635-D6F4-43B9-B3E6-0764B7378D8B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1EB0A-2AE7-41A1-8D95-B86790C5B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934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3"/>
            <a:ext cx="8229600" cy="33944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B635-D6F4-43B9-B3E6-0764B7378D8B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1EB0A-2AE7-41A1-8D95-B86790C5B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767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nurlat-kultura.ru/news/2024/08/4797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hyperlink" Target="https://nurlat-tat.ru/news/novosti/v-nurlate-v-den-goroda-sygrali-svadbu-na-centralnoi-ploshhadi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nurlat.tatarstan.ru/index.htm/news/2336427.htm?ysclid=m1hloqnyzs671548858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wall-131944801_1900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away.php?to=https://nurlat-tat.ru/news/novosti/tri-pokoleniia-semi-tuxvatullinyx-iz-verxnego-nurlata-priniali-ucastie-v-polufinale-vserossiiskogo-k&amp;post=-33771033_90113&amp;cc_key=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nurlat-kultura.ru/news/2024/04/2712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hyperlink" Target="https://nurlat-kultura.ru/news/2024/01/1540/" TargetMode="External"/><Relationship Id="rId4" Type="http://schemas.openxmlformats.org/officeDocument/2006/relationships/hyperlink" Target="https://nurlat.tatarstan.ru/index.htm/news/2273782.htm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nurlat.tatarstan.ru/index.htm/news/2281615.ht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hyperlink" Target="https://nurlat-kultura.ru/news/2024/02/1990/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nurlat-kultura.ru/news/2024/04/2627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jpeg"/><Relationship Id="rId4" Type="http://schemas.openxmlformats.org/officeDocument/2006/relationships/image" Target="../media/image10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nurlat-kultura.ru/news/2024/05/3338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nurlat-kultura.ru/news/2024/07/4180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513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822" y="217488"/>
            <a:ext cx="978348" cy="63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030" y="188912"/>
            <a:ext cx="1346305" cy="63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828" y="188912"/>
            <a:ext cx="672154" cy="68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54643" y="1323975"/>
            <a:ext cx="6381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РЕСПУБЛИКА ТАТАРСТАН</a:t>
            </a:r>
          </a:p>
          <a:p>
            <a:pPr lvl="0" algn="ctr"/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НУРЛАТСКИЙ МУНИЦИПАЛЬНЫЙ РАЙОН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33826" y="4324350"/>
            <a:ext cx="1686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г. Нурлат</a:t>
            </a:r>
          </a:p>
          <a:p>
            <a:pPr lvl="0" algn="ctr"/>
            <a:r>
              <a:rPr lang="ru-RU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2024 год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14526" y="2575718"/>
            <a:ext cx="5762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/>
                </a:solidFill>
                <a:latin typeface="Monotype Corsiva" panose="03010101010201010101" pitchFamily="66" charset="0"/>
              </a:rPr>
              <a:t>КУЛЬТУРОЛОГИЧЕСКИЙ  ПАСПОРТ</a:t>
            </a:r>
            <a:endParaRPr lang="ru-RU" sz="2400" b="1" dirty="0">
              <a:solidFill>
                <a:schemeClr val="accent2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64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95349" y="238125"/>
            <a:ext cx="4352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ru-RU" sz="1800" b="1" i="1" dirty="0" smtClean="0">
                <a:solidFill>
                  <a:schemeClr val="accent2"/>
                </a:solidFill>
                <a:latin typeface="Monotype Corsiva" panose="03010101010201010101" pitchFamily="66" charset="0"/>
                <a:cs typeface="Arial" pitchFamily="34" charset="0"/>
              </a:rPr>
              <a:t>Торжественная регистрация брака</a:t>
            </a:r>
          </a:p>
          <a:p>
            <a:pPr lvl="0" defTabSz="914400">
              <a:defRPr/>
            </a:pPr>
            <a:r>
              <a:rPr lang="ru-RU" sz="1800" b="1" i="1" dirty="0" smtClean="0">
                <a:solidFill>
                  <a:schemeClr val="accent2"/>
                </a:solidFill>
                <a:latin typeface="Monotype Corsiva" panose="03010101010201010101" pitchFamily="66" charset="0"/>
                <a:cs typeface="Arial" pitchFamily="34" charset="0"/>
              </a:rPr>
              <a:t>«Скажите «Да!» под звездами города» </a:t>
            </a:r>
            <a:endParaRPr lang="ru-RU" sz="1800" b="1" i="1" dirty="0">
              <a:solidFill>
                <a:schemeClr val="accent2"/>
              </a:solidFill>
              <a:latin typeface="Monotype Corsiva" panose="03010101010201010101" pitchFamily="66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1050" y="822901"/>
            <a:ext cx="5372100" cy="4087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30 </a:t>
            </a:r>
            <a:r>
              <a:rPr lang="ru-RU" b="1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августа 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в День города,  на центральной площади, состоялась регистрация брака семьи Ереминых в рамках Года семьи. </a:t>
            </a:r>
            <a:r>
              <a:rPr lang="ru-RU" dirty="0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Сотрудники отдела </a:t>
            </a:r>
            <a:r>
              <a:rPr lang="ru-RU" dirty="0" err="1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ЗАГСа</a:t>
            </a:r>
            <a:r>
              <a:rPr lang="ru-RU" dirty="0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 провели торжественную церемонию под 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открытым небом, на фоне фонтана и красочной декорации. Гости, одетые в праздничные наряды, с трепетом наблюдали за трогательными клятвами молодоженов. </a:t>
            </a:r>
            <a:r>
              <a:rPr lang="ru-RU" dirty="0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Поздравили 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молодую семью со знаменательным днем в их жизни  почетные гости – глава </a:t>
            </a:r>
            <a:r>
              <a:rPr lang="ru-RU" dirty="0" err="1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Нурлатского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 муниципального района Дамир </a:t>
            </a:r>
            <a:r>
              <a:rPr lang="ru-RU" dirty="0" err="1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Ишкинеев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, министр экологии и природных ресурсов РТ Александр </a:t>
            </a:r>
            <a:r>
              <a:rPr lang="ru-RU" dirty="0" err="1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Шадриков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, депутаты Государственного Совета Республики Татарстан Людмила Рыбакова, </a:t>
            </a:r>
            <a:r>
              <a:rPr lang="ru-RU" dirty="0" err="1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Шамил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 Ягудин и др. Регистрация брака проходила по традициям – с караваем и родительским благословением. Молодые станцевали первый танец, закрепив союз. Молодая семья была рада тому, что разделить их день пришли не только родственники и друзья, а также, жители и гости города </a:t>
            </a:r>
            <a:r>
              <a:rPr lang="ru-RU" dirty="0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Нурлат.</a:t>
            </a:r>
          </a:p>
          <a:p>
            <a:pPr algn="just"/>
            <a:r>
              <a:rPr lang="en-US" dirty="0" smtClean="0">
                <a:latin typeface="Monotype Corsiva" panose="03010101010201010101" pitchFamily="66" charset="0"/>
                <a:ea typeface="Calibri"/>
                <a:cs typeface="Times New Roman"/>
                <a:hlinkClick r:id="rId3"/>
              </a:rPr>
              <a:t>https</a:t>
            </a:r>
            <a:r>
              <a:rPr lang="en-US" dirty="0">
                <a:latin typeface="Monotype Corsiva" panose="03010101010201010101" pitchFamily="66" charset="0"/>
                <a:ea typeface="Calibri"/>
                <a:cs typeface="Times New Roman"/>
                <a:hlinkClick r:id="rId3"/>
              </a:rPr>
              <a:t>://nurlat-kultura.ru/news/2024/08/4797</a:t>
            </a:r>
            <a:r>
              <a:rPr lang="en-US" dirty="0" smtClean="0">
                <a:latin typeface="Monotype Corsiva" panose="03010101010201010101" pitchFamily="66" charset="0"/>
                <a:ea typeface="Calibri"/>
                <a:cs typeface="Times New Roman"/>
                <a:hlinkClick r:id="rId3"/>
              </a:rPr>
              <a:t>/</a:t>
            </a:r>
            <a:r>
              <a:rPr lang="ru-RU" dirty="0" smtClean="0"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</a:p>
          <a:p>
            <a:pPr algn="just"/>
            <a:r>
              <a:rPr lang="en-US" dirty="0" smtClean="0">
                <a:latin typeface="Monotype Corsiva" panose="03010101010201010101" pitchFamily="66" charset="0"/>
                <a:ea typeface="Calibri"/>
                <a:cs typeface="Times New Roman"/>
                <a:hlinkClick r:id="rId4"/>
              </a:rPr>
              <a:t>https</a:t>
            </a:r>
            <a:r>
              <a:rPr lang="en-US" dirty="0">
                <a:latin typeface="Monotype Corsiva" panose="03010101010201010101" pitchFamily="66" charset="0"/>
                <a:ea typeface="Calibri"/>
                <a:cs typeface="Times New Roman"/>
                <a:hlinkClick r:id="rId4"/>
              </a:rPr>
              <a:t>://</a:t>
            </a:r>
            <a:r>
              <a:rPr lang="en-US" dirty="0" smtClean="0">
                <a:latin typeface="Monotype Corsiva" panose="03010101010201010101" pitchFamily="66" charset="0"/>
                <a:ea typeface="Calibri"/>
                <a:cs typeface="Times New Roman"/>
                <a:hlinkClick r:id="rId4"/>
              </a:rPr>
              <a:t>nurlat-tat.ru/news/novosti/v-nurlate-v-den-goroda-sygrali-svadbu-na-centralnoi-ploshhadi</a:t>
            </a:r>
            <a:endParaRPr lang="ru-RU" dirty="0" smtClean="0">
              <a:latin typeface="Monotype Corsiva" panose="03010101010201010101" pitchFamily="66" charset="0"/>
              <a:ea typeface="Calibri"/>
              <a:cs typeface="Times New Roman"/>
            </a:endParaRPr>
          </a:p>
        </p:txBody>
      </p:sp>
      <p:pic>
        <p:nvPicPr>
          <p:cNvPr id="10" name="Рисунок 9" descr="https://nurlat-kultura.ru/wp-content/uploads/2024/09/35097f46ae4e8ab965795e846205396a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622" y="733425"/>
            <a:ext cx="2613838" cy="162176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Рисунок 10" descr="https://nurlat-kultura.ru/wp-content/uploads/2024/09/5a49c76ed0ed65a431ef553b6060a93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622" y="2710832"/>
            <a:ext cx="2613838" cy="189187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28178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962025" y="238125"/>
            <a:ext cx="428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ru-RU" sz="1800" b="1" i="1" dirty="0" smtClean="0">
                <a:solidFill>
                  <a:schemeClr val="accent2"/>
                </a:solidFill>
                <a:latin typeface="Monotype Corsiva" panose="03010101010201010101" pitchFamily="66" charset="0"/>
                <a:cs typeface="Arial" pitchFamily="34" charset="0"/>
              </a:rPr>
              <a:t>Проект «Большие семейные выходные» </a:t>
            </a:r>
            <a:endParaRPr lang="ru-RU" sz="1800" b="1" i="1" dirty="0">
              <a:solidFill>
                <a:schemeClr val="accent2"/>
              </a:solidFill>
              <a:latin typeface="Monotype Corsiva" panose="03010101010201010101" pitchFamily="66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4324" y="685800"/>
            <a:ext cx="3222625" cy="2066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В рамках проведения в соответствии с Указом Президента Российской Федерации Года семьи с мая по сентябрь 2024 года реализуется проект «Большие семейные выходные». В рамках проекта учреждения культуры проводили различные мастер-классы, концертные программы</a:t>
            </a:r>
            <a:r>
              <a:rPr lang="ru-RU" dirty="0" smtClean="0">
                <a:latin typeface="Monotype Corsiva" panose="03010101010201010101" pitchFamily="66" charset="0"/>
                <a:ea typeface="Calibri"/>
                <a:cs typeface="Times New Roman"/>
              </a:rPr>
              <a:t>, спектакли, 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экскурсии, выставки, игровые программы</a:t>
            </a:r>
            <a:r>
              <a:rPr lang="ru-RU" dirty="0" smtClean="0">
                <a:latin typeface="Monotype Corsiva" panose="03010101010201010101" pitchFamily="66" charset="0"/>
                <a:ea typeface="Calibri"/>
                <a:cs typeface="Times New Roman"/>
              </a:rPr>
              <a:t>.</a:t>
            </a:r>
            <a:endParaRPr lang="ru-RU" dirty="0">
              <a:latin typeface="Monotype Corsiva" panose="03010101010201010101" pitchFamily="66" charset="0"/>
              <a:ea typeface="Calibri"/>
              <a:cs typeface="Times New Roman"/>
            </a:endParaRPr>
          </a:p>
        </p:txBody>
      </p:sp>
      <p:pic>
        <p:nvPicPr>
          <p:cNvPr id="1026" name="Picture 2" descr="https://sun9-15.userapi.com/impg/pPRCREbLWrrFfZsQUIp36UTAGqjoiN8ZN-pppw/-ZS11ULS7oU.jpg?size=1280x960&amp;quality=96&amp;sign=5803df8b3e947d4c413162226e4f6e7d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8"/>
          <a:stretch/>
        </p:blipFill>
        <p:spPr bwMode="auto">
          <a:xfrm>
            <a:off x="508000" y="990599"/>
            <a:ext cx="2259527" cy="158114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953" y="980898"/>
            <a:ext cx="2557422" cy="154842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https://sun9-20.userapi.com/impg/nCvK3qk8O5Cz7rpvSr_6Jgeo9NOZjGniJDH71A/iGpTbQP8X8U.jpg?size=960x1280&amp;quality=96&amp;sign=26e8e6764af62c715b5eeea03c1ef5d9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16" y="2790824"/>
            <a:ext cx="1579494" cy="210599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400" y="3015325"/>
            <a:ext cx="2646876" cy="176178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https://sun9-30.userapi.com/impg/9LnrhJwd0iOiZ0sJAhe6rLEy36YNNCEy-G5WJA/UETa8ThlAGU.jpg?size=1600x901&amp;quality=95&amp;sign=056a5091783955a742c17488a732f819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825" y="3015325"/>
            <a:ext cx="2931677" cy="176178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9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07219" y="238125"/>
            <a:ext cx="4441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ru-RU" sz="1800" b="1" i="1" dirty="0" smtClean="0">
                <a:solidFill>
                  <a:schemeClr val="accent2"/>
                </a:solidFill>
                <a:latin typeface="Monotype Corsiva" panose="03010101010201010101" pitchFamily="66" charset="0"/>
                <a:cs typeface="Arial" pitchFamily="34" charset="0"/>
              </a:rPr>
              <a:t>Библиотечный  проект  «Поверь в себя» </a:t>
            </a:r>
            <a:endParaRPr lang="ru-RU" sz="1800" b="1" i="1" dirty="0">
              <a:solidFill>
                <a:schemeClr val="accent2"/>
              </a:solidFill>
              <a:latin typeface="Monotype Corsiva" panose="03010101010201010101" pitchFamily="66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4324" y="685800"/>
            <a:ext cx="3222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endParaRPr lang="ru-RU" dirty="0">
              <a:latin typeface="Monotype Corsiva" panose="03010101010201010101" pitchFamily="66" charset="0"/>
              <a:ea typeface="Calibri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19" y="708360"/>
            <a:ext cx="2399209" cy="159615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92D58A38-00F7-4D49-94CA-7B2B7968A7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821" y="744061"/>
            <a:ext cx="2288022" cy="152475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453" y="708361"/>
            <a:ext cx="1752600" cy="233838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28282" y="2424973"/>
            <a:ext cx="2557084" cy="22467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just" defTabSz="914400"/>
            <a:r>
              <a:rPr lang="ru-RU" dirty="0">
                <a:solidFill>
                  <a:prstClr val="black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 Международному Дню Матери в библиотеке прошла благотворительная фотосессия «Мама как много солнца в этом слове…», организованная для детей с ОВЗ и их мам. В мероприятии приняли участие волонтёры библиотеки - стилист-визажист, парикмахеры, мастера маникюра, фотограф. </a:t>
            </a:r>
            <a:endParaRPr lang="ru-RU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09047" y="3228722"/>
            <a:ext cx="2047285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just" defTabSz="914400"/>
            <a:r>
              <a:rPr lang="ru-RU" dirty="0">
                <a:solidFill>
                  <a:prstClr val="black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Семейное посещение архитектурного комплекса в Самарской области замка Гарибальди участниками проекта «Поверь в себя</a:t>
            </a:r>
            <a:r>
              <a:rPr lang="ru-RU" dirty="0" smtClean="0">
                <a:solidFill>
                  <a:prstClr val="black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». </a:t>
            </a:r>
            <a:endParaRPr lang="ru-RU" dirty="0">
              <a:solidFill>
                <a:prstClr val="black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91002" y="2304514"/>
            <a:ext cx="2783660" cy="2677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ru-RU" dirty="0">
                <a:latin typeface="Monotype Corsiva" panose="03010101010201010101" pitchFamily="66" charset="0"/>
              </a:rPr>
              <a:t>Семейный выезд на территорию </a:t>
            </a:r>
            <a:r>
              <a:rPr lang="ru-RU" dirty="0" err="1">
                <a:latin typeface="Monotype Corsiva" panose="03010101010201010101" pitchFamily="66" charset="0"/>
              </a:rPr>
              <a:t>Нурлатского</a:t>
            </a:r>
            <a:r>
              <a:rPr lang="ru-RU" dirty="0">
                <a:latin typeface="Monotype Corsiva" panose="03010101010201010101" pitchFamily="66" charset="0"/>
              </a:rPr>
              <a:t> конного завода УСО ПАО «Татнефть» им. </a:t>
            </a:r>
            <a:r>
              <a:rPr lang="ru-RU" dirty="0" err="1" smtClean="0">
                <a:latin typeface="Monotype Corsiva" panose="03010101010201010101" pitchFamily="66" charset="0"/>
              </a:rPr>
              <a:t>В.Д.Шашина</a:t>
            </a:r>
            <a:r>
              <a:rPr lang="ru-RU" dirty="0">
                <a:latin typeface="Monotype Corsiva" panose="03010101010201010101" pitchFamily="66" charset="0"/>
              </a:rPr>
              <a:t>. Участники с помощью коновода – инструктора, преодолевая тревожность и страх, смогли погладить и покормить лошадей, а также прокатиться на них. Отрадно, что родители могли с радостью наблюдать за успехами своих детей.</a:t>
            </a:r>
          </a:p>
          <a:p>
            <a:pPr algn="just"/>
            <a:endParaRPr lang="ru-RU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21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38225" y="238125"/>
            <a:ext cx="4210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ru-RU" sz="1800" b="1" dirty="0">
                <a:solidFill>
                  <a:schemeClr val="accent2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Выставка посвященная Году научно-технологического развития</a:t>
            </a:r>
            <a:endParaRPr lang="ru-RU" sz="1800" b="1" i="1" dirty="0">
              <a:solidFill>
                <a:schemeClr val="accent2"/>
              </a:solidFill>
              <a:latin typeface="Monotype Corsiva" panose="03010101010201010101" pitchFamily="66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38225" y="822900"/>
            <a:ext cx="4419600" cy="355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ru-RU" dirty="0" smtClean="0"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latin typeface="Monotype Corsiva" panose="03010101010201010101" pitchFamily="66" charset="0"/>
                <a:ea typeface="Calibri"/>
                <a:cs typeface="Times New Roman"/>
              </a:rPr>
              <a:t>Выставка 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посвященная Году научно-технологического развития в рамках августовской конференции педагогов. В рамках августовской конференции педагогов 23 августа была организована  выставка школьных центров «Точка роста» и дошкольных  кружковых объединений. Обучающиеся и воспитанники из тринадцати школ и детских садов продемонстрировали как с помощью лабораторных опытов и исследований изучают окружающий мир, стараясь привлечь детей к углубленному изучению естественно-научных </a:t>
            </a:r>
            <a:r>
              <a:rPr lang="ru-RU" dirty="0" smtClean="0">
                <a:latin typeface="Monotype Corsiva" panose="03010101010201010101" pitchFamily="66" charset="0"/>
                <a:ea typeface="Calibri"/>
                <a:cs typeface="Times New Roman"/>
              </a:rPr>
              <a:t>предметов.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ru-RU" u="sng" dirty="0">
              <a:solidFill>
                <a:srgbClr val="0563C1"/>
              </a:solidFill>
              <a:latin typeface="Monotype Corsiva" panose="03010101010201010101" pitchFamily="66" charset="0"/>
              <a:ea typeface="Calibri"/>
              <a:cs typeface="Times New Roman"/>
              <a:hlinkClick r:id="rId3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u="sng" dirty="0" smtClean="0">
                <a:solidFill>
                  <a:srgbClr val="0563C1"/>
                </a:solidFill>
                <a:latin typeface="Monotype Corsiva" panose="03010101010201010101" pitchFamily="66" charset="0"/>
                <a:ea typeface="Calibri"/>
                <a:cs typeface="Times New Roman"/>
                <a:hlinkClick r:id="rId3"/>
              </a:rPr>
              <a:t>https</a:t>
            </a:r>
            <a:r>
              <a:rPr lang="ru-RU" u="sng" dirty="0">
                <a:solidFill>
                  <a:srgbClr val="0563C1"/>
                </a:solidFill>
                <a:latin typeface="Monotype Corsiva" panose="03010101010201010101" pitchFamily="66" charset="0"/>
                <a:ea typeface="Calibri"/>
                <a:cs typeface="Times New Roman"/>
                <a:hlinkClick r:id="rId3"/>
              </a:rPr>
              <a:t>://nurlat.tatarstan.ru/index.htm/news/2336427.htm?ysclid=m1hloqnyzs671548858</a:t>
            </a:r>
            <a:endParaRPr lang="ru-RU" dirty="0"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 marL="257175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 </a:t>
            </a:r>
            <a:endParaRPr lang="ru-RU" dirty="0">
              <a:effectLst/>
              <a:latin typeface="Monotype Corsiva" panose="03010101010201010101" pitchFamily="66" charset="0"/>
              <a:ea typeface="Calibri"/>
              <a:cs typeface="Times New Roman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480" y="1352550"/>
            <a:ext cx="3085057" cy="17387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459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513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35640" y="2872673"/>
            <a:ext cx="54416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ru-RU" sz="2800" b="1" i="1" dirty="0">
                <a:solidFill>
                  <a:schemeClr val="accent2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2024 - Год семьи в РФ и Год научно-технологического развития в </a:t>
            </a:r>
            <a:r>
              <a:rPr lang="ru-RU" sz="2800" b="1" i="1" dirty="0" smtClean="0">
                <a:solidFill>
                  <a:schemeClr val="accent2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РТ</a:t>
            </a:r>
          </a:p>
          <a:p>
            <a:pPr lvl="0" defTabSz="914400">
              <a:defRPr/>
            </a:pPr>
            <a:r>
              <a:rPr lang="tt-RU" sz="2800" b="1" i="1" dirty="0" smtClean="0">
                <a:solidFill>
                  <a:schemeClr val="accent2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Выдаю</a:t>
            </a:r>
            <a:r>
              <a:rPr lang="ru-RU" sz="2800" b="1" i="1" dirty="0" smtClean="0">
                <a:solidFill>
                  <a:schemeClr val="accent2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щиеся  личности </a:t>
            </a:r>
            <a:endParaRPr lang="ru-RU" sz="2800" b="1" i="1" dirty="0">
              <a:solidFill>
                <a:schemeClr val="accent2"/>
              </a:solidFill>
              <a:latin typeface="Monotype Corsiva" panose="03010101010201010101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59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7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2024" y="609462"/>
            <a:ext cx="531495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b="1" dirty="0" err="1">
                <a:solidFill>
                  <a:schemeClr val="accent2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Габдулла</a:t>
            </a:r>
            <a:r>
              <a:rPr lang="ru-RU" sz="1800" b="1" dirty="0">
                <a:solidFill>
                  <a:schemeClr val="accent2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1800" b="1" dirty="0" err="1" smtClean="0">
                <a:solidFill>
                  <a:schemeClr val="accent2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Кариев</a:t>
            </a:r>
            <a:r>
              <a:rPr lang="ru-RU" sz="1800" b="1" dirty="0" smtClean="0">
                <a:solidFill>
                  <a:schemeClr val="accent2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,</a:t>
            </a:r>
            <a:r>
              <a:rPr lang="ru-RU" sz="1800" b="1" dirty="0">
                <a:solidFill>
                  <a:srgbClr val="C0504D"/>
                </a:solidFill>
                <a:latin typeface="Monotype Corsiva" panose="03010101010201010101" pitchFamily="66" charset="0"/>
              </a:rPr>
              <a:t> 1886—1920 г. </a:t>
            </a:r>
            <a:r>
              <a:rPr lang="ru-RU" sz="1800" b="1" dirty="0" smtClean="0">
                <a:solidFill>
                  <a:schemeClr val="accent2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 </a:t>
            </a:r>
            <a:r>
              <a:rPr lang="ru-RU" dirty="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- один из основателей татарского </a:t>
            </a:r>
            <a:r>
              <a:rPr lang="ru-RU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театра. Выдающийся </a:t>
            </a:r>
            <a:r>
              <a:rPr lang="ru-RU" dirty="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артист, талантливый режиссёр, талантливый организатор, педагог, общественный деятель. Яркая звезда национального театрального </a:t>
            </a:r>
            <a:r>
              <a:rPr lang="ru-RU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искусства.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dirty="0" smtClean="0">
                <a:latin typeface="Monotype Corsiva" panose="03010101010201010101" pitchFamily="66" charset="0"/>
                <a:ea typeface="Calibri"/>
                <a:cs typeface="Times New Roman"/>
              </a:rPr>
              <a:t>«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Габдулла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Кариев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 - единственный вождь татарского театра первой эпохи, открывший особую страницу в истории татарской культуры; придание первоначальной формы татарскому театру, правильное сочинение татарских типов, приближение татарского театра к народному духу, обобщение татарского театра, несомненно, 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Габдулла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Кариев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», - пишет о нем К</a:t>
            </a:r>
            <a:r>
              <a:rPr lang="ru-RU" dirty="0" smtClean="0">
                <a:latin typeface="Monotype Corsiva" panose="03010101010201010101" pitchFamily="66" charset="0"/>
                <a:ea typeface="Calibri"/>
                <a:cs typeface="Times New Roman"/>
              </a:rPr>
              <a:t>. </a:t>
            </a:r>
            <a:r>
              <a:rPr lang="ru-RU" dirty="0" err="1" smtClean="0">
                <a:latin typeface="Monotype Corsiva" panose="03010101010201010101" pitchFamily="66" charset="0"/>
                <a:ea typeface="Calibri"/>
                <a:cs typeface="Times New Roman"/>
              </a:rPr>
              <a:t>Тинчурин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.</a:t>
            </a:r>
            <a:endParaRPr lang="ru-RU" dirty="0">
              <a:effectLst/>
              <a:latin typeface="Monotype Corsiva" panose="03010101010201010101" pitchFamily="66" charset="0"/>
              <a:ea typeface="Calibri"/>
              <a:cs typeface="Times New Roman"/>
            </a:endParaRPr>
          </a:p>
        </p:txBody>
      </p:sp>
      <p:pic>
        <p:nvPicPr>
          <p:cNvPr id="1026" name="Picture 2" descr="https://tatarstan.ru/file/photo_65730_b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930" y="568460"/>
            <a:ext cx="1598269" cy="213388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43275" y="3080546"/>
            <a:ext cx="523875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b="1" dirty="0" err="1" smtClean="0">
                <a:solidFill>
                  <a:schemeClr val="accent2"/>
                </a:solidFill>
                <a:latin typeface="Monotype Corsiva" panose="03010101010201010101" pitchFamily="66" charset="0"/>
              </a:rPr>
              <a:t>Гакиль</a:t>
            </a:r>
            <a:r>
              <a:rPr lang="ru-RU" sz="1800" b="1" dirty="0" smtClean="0">
                <a:solidFill>
                  <a:schemeClr val="accent2"/>
                </a:solidFill>
                <a:latin typeface="Monotype Corsiva" panose="03010101010201010101" pitchFamily="66" charset="0"/>
              </a:rPr>
              <a:t> </a:t>
            </a:r>
            <a:r>
              <a:rPr lang="ru-RU" sz="1800" b="1" dirty="0" err="1" smtClean="0">
                <a:solidFill>
                  <a:schemeClr val="accent2"/>
                </a:solidFill>
                <a:latin typeface="Monotype Corsiva" panose="03010101010201010101" pitchFamily="66" charset="0"/>
              </a:rPr>
              <a:t>Сагиров</a:t>
            </a:r>
            <a:r>
              <a:rPr lang="ru-RU" sz="1800" b="1" dirty="0" smtClean="0">
                <a:solidFill>
                  <a:schemeClr val="accent2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smtClean="0">
                <a:latin typeface="Monotype Corsiva" panose="03010101010201010101" pitchFamily="66" charset="0"/>
              </a:rPr>
              <a:t>(1938</a:t>
            </a:r>
            <a:r>
              <a:rPr lang="ru-RU" dirty="0">
                <a:latin typeface="Monotype Corsiva" panose="03010101010201010101" pitchFamily="66" charset="0"/>
              </a:rPr>
              <a:t>– </a:t>
            </a:r>
            <a:r>
              <a:rPr lang="ru-RU" dirty="0" smtClean="0">
                <a:latin typeface="Monotype Corsiva" panose="03010101010201010101" pitchFamily="66" charset="0"/>
              </a:rPr>
              <a:t>2009</a:t>
            </a:r>
            <a:r>
              <a:rPr lang="ru-RU" dirty="0">
                <a:latin typeface="Monotype Corsiva" panose="03010101010201010101" pitchFamily="66" charset="0"/>
              </a:rPr>
              <a:t>) родился в деревне </a:t>
            </a:r>
            <a:r>
              <a:rPr lang="ru-RU" dirty="0" err="1">
                <a:latin typeface="Monotype Corsiva" panose="03010101010201010101" pitchFamily="66" charset="0"/>
              </a:rPr>
              <a:t>Ахметкино</a:t>
            </a:r>
            <a:r>
              <a:rPr lang="ru-RU" dirty="0">
                <a:latin typeface="Monotype Corsiva" panose="03010101010201010101" pitchFamily="66" charset="0"/>
              </a:rPr>
              <a:t>. Поэт, художник. С 14 лет прикован к постели. Зажав зубами карандаш, писал стихи и иллюстрировал свои сборники. Победитель Московского Международного конкурса «Филантроп». Лауреат литературных премий Татарстана и Ульяновской области. Член Союза писателей Республики Татарстан. Заслуженный работник культуры РФ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4" y="3092792"/>
            <a:ext cx="2246311" cy="187351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616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6011"/>
            <a:ext cx="9144000" cy="527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2024" y="609462"/>
            <a:ext cx="53149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dirty="0">
              <a:effectLst/>
              <a:latin typeface="Monotype Corsiva" panose="03010101010201010101" pitchFamily="66" charset="0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43275" y="3080546"/>
            <a:ext cx="52387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4" y="3058137"/>
            <a:ext cx="2397252" cy="176151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7817" y="160338"/>
            <a:ext cx="5981991" cy="2392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ru-RU" sz="1800" b="1" dirty="0">
                <a:solidFill>
                  <a:schemeClr val="accent2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Изотов Александр Александрович</a:t>
            </a:r>
            <a:r>
              <a:rPr lang="ru-RU" sz="1800" dirty="0">
                <a:solidFill>
                  <a:schemeClr val="accent2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(13.08.1907 – 10.03.1988) </a:t>
            </a:r>
          </a:p>
          <a:p>
            <a:pPr>
              <a:lnSpc>
                <a:spcPct val="115000"/>
              </a:lnSpc>
            </a:pPr>
            <a:r>
              <a:rPr lang="ru-RU" dirty="0" smtClean="0">
                <a:latin typeface="Monotype Corsiva" panose="03010101010201010101" pitchFamily="66" charset="0"/>
                <a:ea typeface="Calibri"/>
                <a:cs typeface="Times New Roman"/>
              </a:rPr>
              <a:t>Ученый-геодезист. Родился 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в д. 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Абляскино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 Октябрьского (ныне 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Нурлатского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) района ТАССР. </a:t>
            </a:r>
            <a:r>
              <a:rPr lang="ru-RU" dirty="0" smtClean="0">
                <a:latin typeface="Monotype Corsiva" panose="03010101010201010101" pitchFamily="66" charset="0"/>
                <a:ea typeface="Calibri"/>
                <a:cs typeface="Times New Roman"/>
              </a:rPr>
              <a:t>Окончил 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Московский институт инженеров геодезии, аэрофотосъемки и картографии (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МИИГАиК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), там же – аспирантуру. По результатам кандидатской диссертации издал книгу «Оценка точности триангуляции». Его формулы и определения вошли во все учебники по геодезии. </a:t>
            </a:r>
            <a:r>
              <a:rPr lang="ru-RU" dirty="0" smtClean="0">
                <a:latin typeface="Monotype Corsiva" panose="03010101010201010101" pitchFamily="66" charset="0"/>
                <a:ea typeface="Calibri"/>
                <a:cs typeface="Times New Roman"/>
              </a:rPr>
              <a:t>Доктор 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технических наук, профессор в 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МИИГАиК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. </a:t>
            </a:r>
            <a:r>
              <a:rPr lang="ru-RU" dirty="0" smtClean="0">
                <a:latin typeface="Monotype Corsiva" panose="03010101010201010101" pitchFamily="66" charset="0"/>
                <a:ea typeface="Calibri"/>
                <a:cs typeface="Times New Roman"/>
              </a:rPr>
              <a:t>Заслуженный 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деятель науки и техники СССР. </a:t>
            </a:r>
            <a:r>
              <a:rPr lang="ru-RU" dirty="0" smtClean="0">
                <a:latin typeface="Monotype Corsiva" panose="03010101010201010101" pitchFamily="66" charset="0"/>
                <a:ea typeface="Calibri"/>
                <a:cs typeface="Times New Roman"/>
              </a:rPr>
              <a:t>Лауреат 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Государственной премии СССР. </a:t>
            </a:r>
            <a:r>
              <a:rPr lang="ru-RU" dirty="0" smtClean="0">
                <a:latin typeface="Monotype Corsiva" panose="03010101010201010101" pitchFamily="66" charset="0"/>
                <a:ea typeface="Calibri"/>
                <a:cs typeface="Times New Roman"/>
              </a:rPr>
              <a:t>Почетный 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геодезист СССР. </a:t>
            </a:r>
            <a:r>
              <a:rPr lang="ru-RU" dirty="0" smtClean="0">
                <a:latin typeface="Monotype Corsiva" panose="03010101010201010101" pitchFamily="66" charset="0"/>
                <a:ea typeface="Calibri"/>
                <a:cs typeface="Times New Roman"/>
              </a:rPr>
              <a:t>Редактор 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второго и третьего издания Большой советской энциклопедии.</a:t>
            </a:r>
            <a:endParaRPr lang="ru-RU" dirty="0">
              <a:effectLst/>
              <a:latin typeface="Monotype Corsiva" panose="03010101010201010101" pitchFamily="66" charset="0"/>
              <a:ea typeface="Calibri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86175" y="2943225"/>
            <a:ext cx="4895850" cy="1703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lnSpc>
                <a:spcPct val="115000"/>
              </a:lnSpc>
            </a:pPr>
            <a:r>
              <a:rPr lang="ru-RU" sz="1800" b="1" dirty="0">
                <a:solidFill>
                  <a:schemeClr val="accent2"/>
                </a:solidFill>
                <a:latin typeface="Monotype Corsiva" panose="03010101010201010101" pitchFamily="66" charset="0"/>
                <a:ea typeface="Times New Roman"/>
                <a:cs typeface="Times New Roman" panose="02020603050405020304" pitchFamily="18" charset="0"/>
              </a:rPr>
              <a:t>Богданов </a:t>
            </a:r>
            <a:r>
              <a:rPr lang="ru-RU" sz="1800" b="1" dirty="0" err="1">
                <a:solidFill>
                  <a:schemeClr val="accent2"/>
                </a:solidFill>
                <a:latin typeface="Monotype Corsiva" panose="03010101010201010101" pitchFamily="66" charset="0"/>
                <a:ea typeface="Times New Roman"/>
                <a:cs typeface="Times New Roman" panose="02020603050405020304" pitchFamily="18" charset="0"/>
              </a:rPr>
              <a:t>Рифкат</a:t>
            </a:r>
            <a:r>
              <a:rPr lang="ru-RU" sz="1800" b="1" dirty="0">
                <a:solidFill>
                  <a:schemeClr val="accent2"/>
                </a:solidFill>
                <a:latin typeface="Monotype Corsiva" panose="03010101010201010101" pitchFamily="66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solidFill>
                  <a:schemeClr val="accent2"/>
                </a:solidFill>
                <a:latin typeface="Monotype Corsiva" panose="03010101010201010101" pitchFamily="66" charset="0"/>
                <a:ea typeface="Times New Roman"/>
                <a:cs typeface="Times New Roman" panose="02020603050405020304" pitchFamily="18" charset="0"/>
              </a:rPr>
              <a:t>Ибрагимович</a:t>
            </a:r>
            <a:r>
              <a:rPr lang="ru-RU" sz="1800" b="1" dirty="0" smtClean="0">
                <a:solidFill>
                  <a:schemeClr val="accent2"/>
                </a:solidFill>
                <a:latin typeface="Monotype Corsiva" panose="03010101010201010101" pitchFamily="66" charset="0"/>
                <a:ea typeface="Times New Roman"/>
                <a:cs typeface="Times New Roman" panose="02020603050405020304" pitchFamily="18" charset="0"/>
              </a:rPr>
              <a:t>, 1950-2013 </a:t>
            </a:r>
            <a:r>
              <a:rPr lang="ru-RU" sz="1800" b="1" dirty="0">
                <a:solidFill>
                  <a:schemeClr val="accent2"/>
                </a:solidFill>
                <a:latin typeface="Monotype Corsiva" panose="03010101010201010101" pitchFamily="66" charset="0"/>
                <a:ea typeface="Times New Roman"/>
                <a:cs typeface="Times New Roman" panose="02020603050405020304" pitchFamily="18" charset="0"/>
              </a:rPr>
              <a:t>г.</a:t>
            </a:r>
          </a:p>
          <a:p>
            <a:pPr lvl="0" algn="just" defTabSz="914400"/>
            <a:r>
              <a:rPr lang="ru-RU" dirty="0">
                <a:latin typeface="Monotype Corsiva" panose="03010101010201010101" pitchFamily="66" charset="0"/>
                <a:ea typeface="Times New Roman"/>
                <a:cs typeface="Times New Roman" panose="02020603050405020304" pitchFamily="18" charset="0"/>
              </a:rPr>
              <a:t>советский и российский математик, доктор физико-математических наук, профессор. Ведущий научный сотрудник в отделе ядерных реакций научно-исследовательского института ядерной физики имени Д. В. </a:t>
            </a:r>
            <a:r>
              <a:rPr lang="ru-RU" dirty="0" err="1">
                <a:latin typeface="Monotype Corsiva" panose="03010101010201010101" pitchFamily="66" charset="0"/>
                <a:ea typeface="Times New Roman"/>
                <a:cs typeface="Times New Roman" panose="02020603050405020304" pitchFamily="18" charset="0"/>
              </a:rPr>
              <a:t>Скобельцына</a:t>
            </a:r>
            <a:r>
              <a:rPr lang="ru-RU" dirty="0">
                <a:latin typeface="Monotype Corsiva" panose="03010101010201010101" pitchFamily="66" charset="0"/>
                <a:ea typeface="Times New Roman"/>
                <a:cs typeface="Times New Roman" panose="02020603050405020304" pitchFamily="18" charset="0"/>
              </a:rPr>
              <a:t> при МГУ им. М. В. Ломоносова. </a:t>
            </a:r>
            <a:r>
              <a:rPr lang="ru-RU" dirty="0" smtClean="0">
                <a:latin typeface="Monotype Corsiva" panose="03010101010201010101" pitchFamily="66" charset="0"/>
                <a:ea typeface="Times New Roman"/>
                <a:cs typeface="Times New Roman" panose="02020603050405020304" pitchFamily="18" charset="0"/>
              </a:rPr>
              <a:t>Родился </a:t>
            </a:r>
            <a:r>
              <a:rPr lang="ru-RU" dirty="0">
                <a:latin typeface="Monotype Corsiva" panose="03010101010201010101" pitchFamily="66" charset="0"/>
                <a:ea typeface="Times New Roman"/>
                <a:cs typeface="Times New Roman" panose="02020603050405020304" pitchFamily="18" charset="0"/>
              </a:rPr>
              <a:t>в с. </a:t>
            </a:r>
            <a:r>
              <a:rPr lang="ru-RU" dirty="0" err="1">
                <a:latin typeface="Monotype Corsiva" panose="03010101010201010101" pitchFamily="66" charset="0"/>
                <a:ea typeface="Times New Roman"/>
                <a:cs typeface="Times New Roman" panose="02020603050405020304" pitchFamily="18" charset="0"/>
              </a:rPr>
              <a:t>Мамыково</a:t>
            </a:r>
            <a:r>
              <a:rPr lang="ru-RU" dirty="0">
                <a:latin typeface="Monotype Corsiva" panose="03010101010201010101" pitchFamily="66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  <a:ea typeface="Times New Roman"/>
                <a:cs typeface="Times New Roman" panose="02020603050405020304" pitchFamily="18" charset="0"/>
              </a:rPr>
              <a:t>Нурлатского</a:t>
            </a:r>
            <a:r>
              <a:rPr lang="ru-RU" dirty="0">
                <a:latin typeface="Monotype Corsiva" panose="03010101010201010101" pitchFamily="66" charset="0"/>
                <a:ea typeface="Times New Roman"/>
                <a:cs typeface="Times New Roman" panose="02020603050405020304" pitchFamily="18" charset="0"/>
              </a:rPr>
              <a:t> района Республики </a:t>
            </a:r>
            <a:r>
              <a:rPr lang="ru-RU" dirty="0" smtClean="0">
                <a:latin typeface="Monotype Corsiva" panose="03010101010201010101" pitchFamily="66" charset="0"/>
                <a:ea typeface="Times New Roman"/>
                <a:cs typeface="Times New Roman" panose="02020603050405020304" pitchFamily="18" charset="0"/>
              </a:rPr>
              <a:t>Татарстан.</a:t>
            </a:r>
            <a:endParaRPr lang="ru-RU" dirty="0">
              <a:latin typeface="Monotype Corsiva" panose="03010101010201010101" pitchFamily="66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197" y="409417"/>
            <a:ext cx="1425615" cy="188626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67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6011"/>
            <a:ext cx="9144000" cy="527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2024" y="609462"/>
            <a:ext cx="53149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dirty="0">
              <a:effectLst/>
              <a:latin typeface="Monotype Corsiva" panose="03010101010201010101" pitchFamily="66" charset="0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43275" y="3080546"/>
            <a:ext cx="52387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2023" y="160338"/>
            <a:ext cx="586456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err="1">
                <a:solidFill>
                  <a:schemeClr val="accent2"/>
                </a:solidFill>
                <a:latin typeface="Monotype Corsiva" panose="03010101010201010101" pitchFamily="66" charset="0"/>
              </a:rPr>
              <a:t>Ендиряков</a:t>
            </a:r>
            <a:r>
              <a:rPr lang="ru-RU" sz="1800" b="1" dirty="0">
                <a:solidFill>
                  <a:schemeClr val="accent2"/>
                </a:solidFill>
                <a:latin typeface="Monotype Corsiva" panose="03010101010201010101" pitchFamily="66" charset="0"/>
              </a:rPr>
              <a:t> Валерий Аркадьевич (01.01.1948)</a:t>
            </a:r>
            <a:endParaRPr lang="ru-RU" sz="1800" dirty="0">
              <a:solidFill>
                <a:schemeClr val="accent2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Родился в с. Егоркино Октябрьского (ныне </a:t>
            </a:r>
            <a:r>
              <a:rPr lang="ru-RU" dirty="0" err="1">
                <a:latin typeface="Monotype Corsiva" panose="03010101010201010101" pitchFamily="66" charset="0"/>
              </a:rPr>
              <a:t>Нурлатского</a:t>
            </a:r>
            <a:r>
              <a:rPr lang="ru-RU" dirty="0">
                <a:latin typeface="Monotype Corsiva" panose="03010101010201010101" pitchFamily="66" charset="0"/>
              </a:rPr>
              <a:t>) района. </a:t>
            </a: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Окончил историческое отделение историко-филологического факультет  Казанского государственного университета.</a:t>
            </a: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Занимался изучением истории народов Среднего Поволжья в эпоху феодализма и истории чувашской диаспоры в Республике Татарстан.</a:t>
            </a: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Автор более 40 научных, учебных и учебно-методических работ: «История </a:t>
            </a:r>
            <a:r>
              <a:rPr lang="ru-RU" dirty="0" err="1">
                <a:latin typeface="Monotype Corsiva" panose="03010101010201010101" pitchFamily="66" charset="0"/>
              </a:rPr>
              <a:t>Егоркинской</a:t>
            </a:r>
            <a:r>
              <a:rPr lang="ru-RU" dirty="0">
                <a:latin typeface="Monotype Corsiva" panose="03010101010201010101" pitchFamily="66" charset="0"/>
              </a:rPr>
              <a:t> волости </a:t>
            </a:r>
            <a:r>
              <a:rPr lang="ru-RU" dirty="0" err="1">
                <a:latin typeface="Monotype Corsiva" panose="03010101010201010101" pitchFamily="66" charset="0"/>
              </a:rPr>
              <a:t>Чистопольского</a:t>
            </a:r>
            <a:r>
              <a:rPr lang="ru-RU" dirty="0">
                <a:latin typeface="Monotype Corsiva" panose="03010101010201010101" pitchFamily="66" charset="0"/>
              </a:rPr>
              <a:t> уезда Казанской губернии (с середины </a:t>
            </a:r>
            <a:r>
              <a:rPr lang="en-US" dirty="0">
                <a:latin typeface="Monotype Corsiva" panose="03010101010201010101" pitchFamily="66" charset="0"/>
              </a:rPr>
              <a:t>XVII</a:t>
            </a:r>
            <a:r>
              <a:rPr lang="ru-RU" dirty="0">
                <a:latin typeface="Monotype Corsiva" panose="03010101010201010101" pitchFamily="66" charset="0"/>
              </a:rPr>
              <a:t> века до 1930 г.)», «Массовое народное движение в Среднем Поволжье в начале </a:t>
            </a:r>
            <a:r>
              <a:rPr lang="en-US" dirty="0">
                <a:latin typeface="Monotype Corsiva" panose="03010101010201010101" pitchFamily="66" charset="0"/>
              </a:rPr>
              <a:t>XVII</a:t>
            </a:r>
            <a:r>
              <a:rPr lang="ru-RU" dirty="0">
                <a:latin typeface="Monotype Corsiva" panose="03010101010201010101" pitchFamily="66" charset="0"/>
              </a:rPr>
              <a:t> века», «Дореволюционный период села Егоркино </a:t>
            </a:r>
            <a:r>
              <a:rPr lang="ru-RU" dirty="0" err="1">
                <a:latin typeface="Monotype Corsiva" panose="03010101010201010101" pitchFamily="66" charset="0"/>
              </a:rPr>
              <a:t>Нурлатского</a:t>
            </a:r>
            <a:r>
              <a:rPr lang="ru-RU" dirty="0">
                <a:latin typeface="Monotype Corsiva" panose="03010101010201010101" pitchFamily="66" charset="0"/>
              </a:rPr>
              <a:t> района Республики Татарстан» и других.</a:t>
            </a:r>
            <a:endParaRPr lang="ru-RU" dirty="0">
              <a:effectLst/>
              <a:latin typeface="Monotype Corsiva" panose="03010101010201010101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19499" y="3080546"/>
            <a:ext cx="496252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ru-RU" sz="1800" b="1" dirty="0" err="1">
                <a:solidFill>
                  <a:srgbClr val="C0504D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Халиков</a:t>
            </a:r>
            <a:r>
              <a:rPr lang="ru-RU" sz="1800" b="1" dirty="0">
                <a:solidFill>
                  <a:srgbClr val="C0504D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Альфред </a:t>
            </a:r>
            <a:r>
              <a:rPr lang="ru-RU" sz="1800" b="1" dirty="0" err="1">
                <a:solidFill>
                  <a:srgbClr val="C0504D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Хасанович</a:t>
            </a:r>
            <a:r>
              <a:rPr lang="ru-RU" sz="1800" b="1" dirty="0">
                <a:solidFill>
                  <a:srgbClr val="C0504D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, 1929-1994 г. </a:t>
            </a:r>
          </a:p>
          <a:p>
            <a:pPr lvl="0" algn="just" defTabSz="914400"/>
            <a:r>
              <a:rPr lang="ru-RU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Ученый, историк-археолог, доктор исторических наук, профессор, Заслуженный деятель науки РТ, лауреат Государственной премии РТ в области науки и техники Родился 30 мая 1929 года в с. </a:t>
            </a:r>
            <a:r>
              <a:rPr lang="ru-RU" dirty="0" err="1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Курманаево</a:t>
            </a:r>
            <a:r>
              <a:rPr lang="ru-RU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Нурлатского</a:t>
            </a:r>
            <a:r>
              <a:rPr lang="ru-RU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района Республики Татарстан.</a:t>
            </a:r>
            <a:endParaRPr lang="ru-RU" dirty="0">
              <a:solidFill>
                <a:prstClr val="black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" t="2950" r="3404" b="3500"/>
          <a:stretch/>
        </p:blipFill>
        <p:spPr bwMode="auto">
          <a:xfrm>
            <a:off x="7199953" y="376928"/>
            <a:ext cx="1528655" cy="1919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408" y="2850066"/>
            <a:ext cx="1719383" cy="1975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161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7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4850" y="-144463"/>
            <a:ext cx="5800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endParaRPr lang="ru-RU" sz="1800" b="1" dirty="0" smtClean="0">
              <a:solidFill>
                <a:srgbClr val="C0504D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81300" y="2438400"/>
            <a:ext cx="59070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endParaRPr lang="ru-RU" sz="1800" b="1" dirty="0" smtClean="0">
              <a:solidFill>
                <a:schemeClr val="accent2"/>
              </a:solidFill>
              <a:latin typeface="Monotype Corsiva" panose="03010101010201010101" pitchFamily="66" charset="0"/>
            </a:endParaRPr>
          </a:p>
          <a:p>
            <a:pPr lvl="0" algn="just"/>
            <a:r>
              <a:rPr lang="ru-RU" sz="1800" b="1" dirty="0" smtClean="0">
                <a:solidFill>
                  <a:schemeClr val="accent2"/>
                </a:solidFill>
                <a:latin typeface="Monotype Corsiva" panose="03010101010201010101" pitchFamily="66" charset="0"/>
              </a:rPr>
              <a:t>Хусаинов </a:t>
            </a:r>
            <a:r>
              <a:rPr lang="ru-RU" sz="1800" b="1" dirty="0" err="1" smtClean="0">
                <a:solidFill>
                  <a:schemeClr val="accent2"/>
                </a:solidFill>
                <a:latin typeface="Monotype Corsiva" panose="03010101010201010101" pitchFamily="66" charset="0"/>
              </a:rPr>
              <a:t>Галимзян</a:t>
            </a:r>
            <a:r>
              <a:rPr lang="ru-RU" sz="1800" b="1" dirty="0" smtClean="0">
                <a:solidFill>
                  <a:schemeClr val="accent2"/>
                </a:solidFill>
                <a:latin typeface="Monotype Corsiva" panose="03010101010201010101" pitchFamily="66" charset="0"/>
              </a:rPr>
              <a:t> </a:t>
            </a:r>
            <a:r>
              <a:rPr lang="ru-RU" sz="1800" b="1" dirty="0" err="1" smtClean="0">
                <a:solidFill>
                  <a:schemeClr val="accent2"/>
                </a:solidFill>
                <a:latin typeface="Monotype Corsiva" panose="03010101010201010101" pitchFamily="66" charset="0"/>
              </a:rPr>
              <a:t>Салихович</a:t>
            </a:r>
            <a:r>
              <a:rPr lang="ru-RU" sz="1800" b="1" dirty="0" smtClean="0">
                <a:solidFill>
                  <a:schemeClr val="accent2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smtClean="0">
                <a:solidFill>
                  <a:srgbClr val="333333"/>
                </a:solidFill>
                <a:latin typeface="Monotype Corsiva" panose="03010101010201010101" pitchFamily="66" charset="0"/>
              </a:rPr>
              <a:t>- известный </a:t>
            </a:r>
            <a:r>
              <a:rPr lang="ru-RU" dirty="0">
                <a:solidFill>
                  <a:srgbClr val="333333"/>
                </a:solidFill>
                <a:latin typeface="Monotype Corsiva" panose="03010101010201010101" pitchFamily="66" charset="0"/>
              </a:rPr>
              <a:t>футболист, родился 27 июня 1937 года в селе Новое </a:t>
            </a:r>
            <a:r>
              <a:rPr lang="ru-RU" dirty="0" err="1">
                <a:solidFill>
                  <a:srgbClr val="333333"/>
                </a:solidFill>
                <a:latin typeface="Monotype Corsiva" panose="03010101010201010101" pitchFamily="66" charset="0"/>
              </a:rPr>
              <a:t>Ишлайкино</a:t>
            </a:r>
            <a:r>
              <a:rPr lang="ru-RU" dirty="0">
                <a:solidFill>
                  <a:srgbClr val="333333"/>
                </a:solidFill>
                <a:latin typeface="Monotype Corsiva" panose="03010101010201010101" pitchFamily="66" charset="0"/>
              </a:rPr>
              <a:t> Октябрьского района Татарской АССР </a:t>
            </a:r>
            <a:r>
              <a:rPr lang="ru-RU" dirty="0" smtClean="0">
                <a:solidFill>
                  <a:srgbClr val="333333"/>
                </a:solidFill>
                <a:latin typeface="Monotype Corsiva" panose="03010101010201010101" pitchFamily="66" charset="0"/>
              </a:rPr>
              <a:t>. </a:t>
            </a:r>
            <a:r>
              <a:rPr lang="ru-RU" dirty="0">
                <a:solidFill>
                  <a:srgbClr val="333333"/>
                </a:solidFill>
                <a:latin typeface="Monotype Corsiva" panose="03010101010201010101" pitchFamily="66" charset="0"/>
              </a:rPr>
              <a:t>В чемпионатах СССР сыграл 410 матчей и забил 115 мячей. Д</a:t>
            </a:r>
            <a:r>
              <a:rPr lang="ru-RU" dirty="0" smtClean="0">
                <a:solidFill>
                  <a:srgbClr val="333333"/>
                </a:solidFill>
                <a:latin typeface="Monotype Corsiva" panose="03010101010201010101" pitchFamily="66" charset="0"/>
              </a:rPr>
              <a:t>вукратный </a:t>
            </a:r>
            <a:r>
              <a:rPr lang="ru-RU" dirty="0">
                <a:solidFill>
                  <a:srgbClr val="333333"/>
                </a:solidFill>
                <a:latin typeface="Monotype Corsiva" panose="03010101010201010101" pitchFamily="66" charset="0"/>
              </a:rPr>
              <a:t>чемпион СССР, двукратный серебряный и бронзовый призёр, трёхкратный обладатель Кубка СССР. В сборной СССР выступал с 1960 по 1966 год и в 1969 году. Сыграл 33 матча, забил 4 мяча. Заслуженный мастер спорта, член Клуба Григория Федотова. Закончив играть, работал тренером.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2505075"/>
            <a:ext cx="1638300" cy="19584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3000" y="381000"/>
            <a:ext cx="526732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ru-RU" sz="1800" b="1" dirty="0">
                <a:solidFill>
                  <a:schemeClr val="accent2"/>
                </a:solidFill>
                <a:latin typeface="Monotype Corsiva" panose="03010101010201010101" pitchFamily="66" charset="0"/>
                <a:ea typeface="Calibri"/>
                <a:cs typeface="Times New Roman" panose="02020603050405020304" pitchFamily="18" charset="0"/>
              </a:rPr>
              <a:t>Сафин Ибрагим </a:t>
            </a:r>
            <a:r>
              <a:rPr lang="ru-RU" sz="1800" b="1" dirty="0" err="1">
                <a:solidFill>
                  <a:schemeClr val="accent2"/>
                </a:solidFill>
                <a:latin typeface="Monotype Corsiva" panose="03010101010201010101" pitchFamily="66" charset="0"/>
                <a:ea typeface="Calibri"/>
                <a:cs typeface="Times New Roman" panose="02020603050405020304" pitchFamily="18" charset="0"/>
              </a:rPr>
              <a:t>Каримович</a:t>
            </a:r>
            <a:r>
              <a:rPr lang="ru-RU" sz="1800" b="1" dirty="0">
                <a:solidFill>
                  <a:schemeClr val="accent2"/>
                </a:solidFill>
                <a:latin typeface="Monotype Corsiva" panose="03010101010201010101" pitchFamily="66" charset="0"/>
                <a:ea typeface="Calibri"/>
                <a:cs typeface="Times New Roman" panose="02020603050405020304" pitchFamily="18" charset="0"/>
              </a:rPr>
              <a:t> (Игорь Кириллович), 1919-2006 г. </a:t>
            </a:r>
          </a:p>
          <a:p>
            <a:pPr lvl="0" defTabSz="914400"/>
            <a:r>
              <a:rPr lang="ru-RU" dirty="0">
                <a:latin typeface="Monotype Corsiva" panose="03010101010201010101" pitchFamily="66" charset="0"/>
                <a:ea typeface="Calibri"/>
                <a:cs typeface="Times New Roman" panose="02020603050405020304" pitchFamily="18" charset="0"/>
              </a:rPr>
              <a:t>Генерал-майор, награжден орденом Александра Невского, двумя орденами Отечественной войны I, II степеней, двумя орденами Красной Звезды, медалями «За оборону Москвы», «За боевые заслуги», «За освобождение Праги», и еще 16 различными юбилейными медалями. Родился в д. Средние Челны Октябрьского района ТАССР</a:t>
            </a:r>
            <a:endParaRPr lang="ru-RU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887" y="381000"/>
            <a:ext cx="1827663" cy="18954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556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7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4850" y="-144463"/>
            <a:ext cx="5800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endParaRPr lang="ru-RU" sz="1800" b="1" dirty="0" smtClean="0">
              <a:solidFill>
                <a:srgbClr val="C0504D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87505" y="2438399"/>
            <a:ext cx="5700882" cy="2174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endParaRPr lang="ru-RU" sz="1800" b="1" dirty="0" smtClean="0">
              <a:solidFill>
                <a:schemeClr val="accent2"/>
              </a:solidFill>
              <a:latin typeface="Monotype Corsiva" panose="03010101010201010101" pitchFamily="66" charset="0"/>
            </a:endParaRPr>
          </a:p>
          <a:p>
            <a:pPr>
              <a:lnSpc>
                <a:spcPct val="115000"/>
              </a:lnSpc>
            </a:pPr>
            <a:r>
              <a:rPr lang="ru-RU" sz="1800" b="1" dirty="0">
                <a:solidFill>
                  <a:schemeClr val="accent2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Родионов Александр </a:t>
            </a:r>
            <a:r>
              <a:rPr lang="ru-RU" sz="1800" b="1" dirty="0" err="1">
                <a:solidFill>
                  <a:schemeClr val="accent2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Миронович</a:t>
            </a:r>
            <a:r>
              <a:rPr lang="ru-RU" sz="1800" b="1" dirty="0">
                <a:solidFill>
                  <a:schemeClr val="accent2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(22.02.1918-19.02.1995)</a:t>
            </a:r>
            <a:r>
              <a:rPr lang="ru-RU" sz="1800" dirty="0">
                <a:solidFill>
                  <a:schemeClr val="accent2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endParaRPr lang="ru-RU" sz="1800" dirty="0" smtClean="0">
              <a:solidFill>
                <a:schemeClr val="accent2"/>
              </a:solidFill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ru-RU" dirty="0" smtClean="0">
                <a:latin typeface="Monotype Corsiva" panose="03010101010201010101" pitchFamily="66" charset="0"/>
                <a:ea typeface="Calibri"/>
                <a:cs typeface="Times New Roman"/>
              </a:rPr>
              <a:t>Художник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, живописец, </a:t>
            </a:r>
            <a:r>
              <a:rPr lang="ru-RU" dirty="0" smtClean="0">
                <a:latin typeface="Monotype Corsiva" panose="03010101010201010101" pitchFamily="66" charset="0"/>
                <a:ea typeface="Calibri"/>
                <a:cs typeface="Times New Roman"/>
              </a:rPr>
              <a:t>педагог. Родился 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в д. 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Берёзовка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Егоркинской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 волости 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Чистопольского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 уезда Казанской губернии (ныне 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Нурлатский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 район РТ) </a:t>
            </a:r>
          </a:p>
          <a:p>
            <a:pPr algn="just">
              <a:lnSpc>
                <a:spcPct val="115000"/>
              </a:lnSpc>
            </a:pP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Одной из главных тем его полевых эскизов были зверства фашистских оккупантов. Но художник рисовал и своих товарищей. Рисунками подбадривал солдат, настраивал на боевой </a:t>
            </a:r>
            <a:r>
              <a:rPr lang="ru-RU" dirty="0" smtClean="0">
                <a:latin typeface="Monotype Corsiva" panose="03010101010201010101" pitchFamily="66" charset="0"/>
                <a:ea typeface="Calibri"/>
                <a:cs typeface="Times New Roman"/>
              </a:rPr>
              <a:t>лад. Заслуженный 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деятель искусств </a:t>
            </a:r>
            <a:r>
              <a:rPr lang="ru-RU" dirty="0" smtClean="0">
                <a:latin typeface="Monotype Corsiva" panose="03010101010201010101" pitchFamily="66" charset="0"/>
                <a:ea typeface="Calibri"/>
                <a:cs typeface="Times New Roman"/>
              </a:rPr>
              <a:t>ТАССР. Народный 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художник </a:t>
            </a:r>
            <a:r>
              <a:rPr lang="ru-RU" dirty="0" smtClean="0">
                <a:latin typeface="Monotype Corsiva" panose="03010101010201010101" pitchFamily="66" charset="0"/>
                <a:ea typeface="Calibri"/>
                <a:cs typeface="Times New Roman"/>
              </a:rPr>
              <a:t>ТАССР. Заслуженный 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художник РСФСР</a:t>
            </a:r>
            <a:endParaRPr lang="ru-RU" dirty="0">
              <a:effectLst/>
              <a:latin typeface="Monotype Corsiva" panose="03010101010201010101" pitchFamily="66" charset="0"/>
              <a:ea typeface="Calibri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3010" y="593313"/>
            <a:ext cx="5283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7625" algn="just" defTabSz="914400">
              <a:spcAft>
                <a:spcPts val="1560"/>
              </a:spcAft>
            </a:pPr>
            <a:r>
              <a:rPr lang="ru-RU" sz="1800" b="1" dirty="0">
                <a:solidFill>
                  <a:srgbClr val="C0504D"/>
                </a:solidFill>
                <a:latin typeface="Monotype Corsiva" panose="03010101010201010101" pitchFamily="66" charset="0"/>
                <a:ea typeface="Times New Roman"/>
              </a:rPr>
              <a:t>Николай Иванович Синяков –</a:t>
            </a:r>
            <a:r>
              <a:rPr lang="ru-RU" sz="1800" b="1" dirty="0" err="1">
                <a:solidFill>
                  <a:srgbClr val="C0504D"/>
                </a:solidFill>
                <a:latin typeface="Monotype Corsiva" panose="03010101010201010101" pitchFamily="66" charset="0"/>
                <a:ea typeface="Times New Roman"/>
              </a:rPr>
              <a:t>Плониш</a:t>
            </a:r>
            <a:r>
              <a:rPr lang="ru-RU" sz="1800" b="1" dirty="0">
                <a:solidFill>
                  <a:srgbClr val="C0504D"/>
                </a:solidFill>
                <a:latin typeface="Monotype Corsiva" panose="03010101010201010101" pitchFamily="66" charset="0"/>
                <a:ea typeface="Times New Roman"/>
              </a:rPr>
              <a:t>, 1936-2004 г.</a:t>
            </a:r>
            <a:r>
              <a:rPr lang="ru-RU" sz="1800" dirty="0">
                <a:solidFill>
                  <a:srgbClr val="C0504D"/>
                </a:solidFill>
                <a:latin typeface="Monotype Corsiva" panose="03010101010201010101" pitchFamily="66" charset="0"/>
                <a:ea typeface="Times New Roman"/>
              </a:rPr>
              <a:t/>
            </a:r>
            <a:br>
              <a:rPr lang="ru-RU" sz="1800" dirty="0">
                <a:solidFill>
                  <a:srgbClr val="C0504D"/>
                </a:solidFill>
                <a:latin typeface="Monotype Corsiva" panose="03010101010201010101" pitchFamily="66" charset="0"/>
                <a:ea typeface="Times New Roman"/>
              </a:rPr>
            </a:br>
            <a:r>
              <a:rPr lang="ru-RU" dirty="0">
                <a:solidFill>
                  <a:prstClr val="black"/>
                </a:solidFill>
                <a:latin typeface="Monotype Corsiva" panose="03010101010201010101" pitchFamily="66" charset="0"/>
                <a:ea typeface="Times New Roman"/>
              </a:rPr>
              <a:t>Заслуженный художник Чувашской Республики, член Союза художников РФ, член союза художников СССР.  Родился в д. Средняя Камышла Октябрьского района Татарской АССР.</a:t>
            </a:r>
            <a:endParaRPr lang="ru-RU" dirty="0">
              <a:solidFill>
                <a:prstClr val="black"/>
              </a:solidFill>
              <a:latin typeface="Monotype Corsiva" panose="03010101010201010101" pitchFamily="66" charset="0"/>
              <a:ea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097" y="443381"/>
            <a:ext cx="1384749" cy="173677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010" y="2638171"/>
            <a:ext cx="1330564" cy="188496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717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3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01" y="940991"/>
            <a:ext cx="3843624" cy="32535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91025" y="676274"/>
            <a:ext cx="4352925" cy="4048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750"/>
              </a:spcBef>
              <a:spcAft>
                <a:spcPts val="1000"/>
              </a:spcAft>
            </a:pPr>
            <a:r>
              <a:rPr lang="ru-RU" sz="1200" dirty="0" smtClean="0">
                <a:ea typeface="Calibri"/>
                <a:cs typeface="Times New Roman"/>
              </a:rPr>
              <a:t>	</a:t>
            </a:r>
            <a:r>
              <a:rPr lang="ru-RU" dirty="0" smtClean="0">
                <a:latin typeface="Monotype Corsiva" panose="03010101010201010101" pitchFamily="66" charset="0"/>
                <a:ea typeface="Calibri"/>
                <a:cs typeface="Times New Roman"/>
              </a:rPr>
              <a:t>Нурлатский 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район </a:t>
            </a:r>
            <a:r>
              <a:rPr lang="ru-RU" dirty="0" smtClean="0">
                <a:latin typeface="Monotype Corsiva" panose="03010101010201010101" pitchFamily="66" charset="0"/>
                <a:ea typeface="Calibri"/>
                <a:cs typeface="Times New Roman"/>
              </a:rPr>
              <a:t>образован 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в 1930 году. </a:t>
            </a:r>
            <a:r>
              <a:rPr lang="ru-RU" dirty="0" smtClean="0">
                <a:latin typeface="Monotype Corsiva" panose="03010101010201010101" pitchFamily="66" charset="0"/>
                <a:ea typeface="Calibri"/>
                <a:cs typeface="Times New Roman"/>
              </a:rPr>
              <a:t>В 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соответствии с Законом Республики Татарстан от 31.01.2005 № 48-ЗРТ </a:t>
            </a:r>
            <a:r>
              <a:rPr lang="ru-RU" dirty="0" smtClean="0">
                <a:latin typeface="Monotype Corsiva" panose="03010101010201010101" pitchFamily="66" charset="0"/>
                <a:ea typeface="Calibri"/>
                <a:cs typeface="Times New Roman"/>
              </a:rPr>
              <a:t>установлены границы г. Нурлат 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и 26 сельских поселений. Район расположен на юге Республики Татарстан. Административный центр-город Нурлат. Район граничит с Аксубаевским, Алькеевским, Алексеевским и Черемшанским районами Республики Татарстан. Граничит с Самарской и Ульяновской областями. Расстояние от города Нурлат до столицы Республики Татарстан г. Казани составляет 220 км. </a:t>
            </a:r>
            <a:r>
              <a:rPr lang="ru-RU" dirty="0" smtClean="0">
                <a:latin typeface="Monotype Corsiva" panose="03010101010201010101" pitchFamily="66" charset="0"/>
                <a:ea typeface="Calibri"/>
                <a:cs typeface="Times New Roman"/>
              </a:rPr>
              <a:t>Промышленное 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производство района представлено нефтедобывающей и перерабатывающей отраслью. Сельское хозяйство ориентировано на отрасли животноводство с развитым растениеводством. Территория района – 2 308,95 кв.км в том числе площадь земель сельскохозяйственного назначения – 1 218,18 кв.км.</a:t>
            </a:r>
            <a:endParaRPr lang="ru-RU" dirty="0">
              <a:effectLst/>
              <a:latin typeface="Monotype Corsiva" panose="03010101010201010101" pitchFamily="66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8054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222"/>
            <a:ext cx="9144000" cy="527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4850" y="-144463"/>
            <a:ext cx="5800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endParaRPr lang="ru-RU" sz="1800" b="1" dirty="0" smtClean="0">
              <a:solidFill>
                <a:srgbClr val="C0504D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15427" y="2813002"/>
            <a:ext cx="5681844" cy="148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lnSpc>
                <a:spcPct val="115000"/>
              </a:lnSpc>
            </a:pPr>
            <a:r>
              <a:rPr lang="ru-RU" sz="1800" b="1" dirty="0" err="1">
                <a:solidFill>
                  <a:schemeClr val="accent2"/>
                </a:solidFill>
                <a:latin typeface="Monotype Corsiva" panose="03010101010201010101" pitchFamily="66" charset="0"/>
                <a:ea typeface="Times New Roman"/>
                <a:cs typeface="Times New Roman" panose="02020603050405020304" pitchFamily="18" charset="0"/>
              </a:rPr>
              <a:t>Талгат</a:t>
            </a:r>
            <a:r>
              <a:rPr lang="ru-RU" sz="1800" b="1" dirty="0">
                <a:solidFill>
                  <a:schemeClr val="accent2"/>
                </a:solidFill>
                <a:latin typeface="Monotype Corsiva" panose="03010101010201010101" pitchFamily="66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accent2"/>
                </a:solidFill>
                <a:latin typeface="Monotype Corsiva" panose="03010101010201010101" pitchFamily="66" charset="0"/>
                <a:ea typeface="Times New Roman"/>
                <a:cs typeface="Times New Roman" panose="02020603050405020304" pitchFamily="18" charset="0"/>
              </a:rPr>
              <a:t>Набиевич</a:t>
            </a:r>
            <a:r>
              <a:rPr lang="ru-RU" sz="1800" b="1" dirty="0">
                <a:solidFill>
                  <a:schemeClr val="accent2"/>
                </a:solidFill>
                <a:latin typeface="Monotype Corsiva" panose="03010101010201010101" pitchFamily="66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accent2"/>
                </a:solidFill>
                <a:latin typeface="Monotype Corsiva" panose="03010101010201010101" pitchFamily="66" charset="0"/>
                <a:ea typeface="Times New Roman"/>
                <a:cs typeface="Times New Roman" panose="02020603050405020304" pitchFamily="18" charset="0"/>
              </a:rPr>
              <a:t>Галиуллин</a:t>
            </a:r>
            <a:r>
              <a:rPr lang="ru-RU" sz="1800" b="1" dirty="0">
                <a:solidFill>
                  <a:schemeClr val="accent2"/>
                </a:solidFill>
                <a:latin typeface="Monotype Corsiva" panose="03010101010201010101" pitchFamily="66" charset="0"/>
                <a:ea typeface="Times New Roman"/>
                <a:cs typeface="Times New Roman" panose="02020603050405020304" pitchFamily="18" charset="0"/>
              </a:rPr>
              <a:t>, 1938 г.</a:t>
            </a:r>
            <a:endParaRPr lang="ru-RU" sz="1800" b="1" dirty="0">
              <a:solidFill>
                <a:schemeClr val="accent2"/>
              </a:solidFill>
              <a:latin typeface="Monotype Corsiva" panose="03010101010201010101" pitchFamily="66" charset="0"/>
              <a:ea typeface="Calibri"/>
              <a:cs typeface="Times New Roman" panose="02020603050405020304" pitchFamily="18" charset="0"/>
            </a:endParaRPr>
          </a:p>
          <a:p>
            <a:pPr lvl="0" algn="just" defTabSz="914400"/>
            <a:r>
              <a:rPr lang="ru-RU" dirty="0">
                <a:latin typeface="Monotype Corsiva" panose="03010101010201010101" pitchFamily="66" charset="0"/>
                <a:ea typeface="Times New Roman"/>
                <a:cs typeface="Times New Roman" panose="02020603050405020304" pitchFamily="18" charset="0"/>
              </a:rPr>
              <a:t>Советский и российский татарский литературовед, писатель, критик. Член-корреспондент Академии наук Республики Татарстан. «Заслуженный деятель науки Российской Федерации, Республики Татарстан». Лауреат Государственной премии Республики Татарстан имени </a:t>
            </a:r>
            <a:r>
              <a:rPr lang="ru-RU" dirty="0" err="1">
                <a:latin typeface="Monotype Corsiva" panose="03010101010201010101" pitchFamily="66" charset="0"/>
                <a:ea typeface="Times New Roman"/>
                <a:cs typeface="Times New Roman" panose="02020603050405020304" pitchFamily="18" charset="0"/>
              </a:rPr>
              <a:t>Габдуллы</a:t>
            </a:r>
            <a:r>
              <a:rPr lang="ru-RU" dirty="0">
                <a:latin typeface="Monotype Corsiva" panose="03010101010201010101" pitchFamily="66" charset="0"/>
                <a:ea typeface="Times New Roman"/>
                <a:cs typeface="Times New Roman" panose="02020603050405020304" pitchFamily="18" charset="0"/>
              </a:rPr>
              <a:t> Тукая. </a:t>
            </a:r>
            <a:r>
              <a:rPr lang="ru-RU" dirty="0" smtClean="0">
                <a:latin typeface="Monotype Corsiva" panose="03010101010201010101" pitchFamily="66" charset="0"/>
                <a:ea typeface="Times New Roman"/>
                <a:cs typeface="Times New Roman" panose="02020603050405020304" pitchFamily="18" charset="0"/>
              </a:rPr>
              <a:t>Родился </a:t>
            </a:r>
            <a:r>
              <a:rPr lang="ru-RU" dirty="0">
                <a:latin typeface="Monotype Corsiva" panose="03010101010201010101" pitchFamily="66" charset="0"/>
                <a:ea typeface="Times New Roman"/>
                <a:cs typeface="Times New Roman" panose="02020603050405020304" pitchFamily="18" charset="0"/>
              </a:rPr>
              <a:t>в</a:t>
            </a:r>
            <a:r>
              <a:rPr lang="ru-RU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д. </a:t>
            </a:r>
            <a:r>
              <a:rPr lang="ru-RU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Кичкальня</a:t>
            </a:r>
            <a:r>
              <a:rPr lang="ru-RU" dirty="0">
                <a:latin typeface="Monotype Corsiva" panose="03010101010201010101" pitchFamily="66" charset="0"/>
                <a:cs typeface="Times New Roman" panose="02020603050405020304" pitchFamily="18" charset="0"/>
              </a:rPr>
              <a:t> Октябрьского района Татарской </a:t>
            </a:r>
            <a:r>
              <a:rPr lang="ru-RU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АССР.</a:t>
            </a:r>
            <a:endParaRPr lang="ru-RU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3011" y="677074"/>
            <a:ext cx="557881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ru-RU" sz="1800" b="1" dirty="0">
                <a:solidFill>
                  <a:schemeClr val="accent2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Макаров Марс Андреевич 1939-2016 г.</a:t>
            </a:r>
          </a:p>
          <a:p>
            <a:pPr lvl="0" algn="just" defTabSz="914400"/>
            <a:r>
              <a:rPr lang="ru-RU" dirty="0">
                <a:latin typeface="Monotype Corsiva" panose="03010101010201010101" pitchFamily="66" charset="0"/>
                <a:cs typeface="Times New Roman" panose="02020603050405020304" pitchFamily="18" charset="0"/>
              </a:rPr>
              <a:t>музыкант, композитор, Заслуженный деятель искусств ТАССР. Закончив Казанское музыкальное училище в 1962 году, начал свою </a:t>
            </a:r>
            <a:r>
              <a:rPr lang="ru-RU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трудовую деятельность </a:t>
            </a:r>
            <a:r>
              <a:rPr lang="ru-RU" dirty="0">
                <a:latin typeface="Monotype Corsiva" panose="03010101010201010101" pitchFamily="66" charset="0"/>
                <a:cs typeface="Times New Roman" panose="02020603050405020304" pitchFamily="18" charset="0"/>
              </a:rPr>
              <a:t>баянистом Ансамбля песни и пляски Татарской АССР. </a:t>
            </a:r>
            <a:r>
              <a:rPr lang="ru-RU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Родился </a:t>
            </a:r>
            <a:r>
              <a:rPr lang="ru-RU" dirty="0">
                <a:latin typeface="Monotype Corsiva" panose="03010101010201010101" pitchFamily="66" charset="0"/>
                <a:cs typeface="Times New Roman" panose="02020603050405020304" pitchFamily="18" charset="0"/>
              </a:rPr>
              <a:t>в д. </a:t>
            </a:r>
            <a:r>
              <a:rPr lang="ru-RU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Черебатырово</a:t>
            </a:r>
            <a:r>
              <a:rPr lang="ru-RU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Октябрьского района </a:t>
            </a:r>
            <a:r>
              <a:rPr lang="ru-RU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ТАССР.</a:t>
            </a:r>
            <a:endParaRPr lang="ru-RU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857" y="548437"/>
            <a:ext cx="1193532" cy="135974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011" y="2857354"/>
            <a:ext cx="1390331" cy="163786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862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4463"/>
            <a:ext cx="9164795" cy="527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4850" y="-144463"/>
            <a:ext cx="5800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endParaRPr lang="ru-RU" sz="1800" b="1" dirty="0" smtClean="0">
              <a:solidFill>
                <a:srgbClr val="C0504D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3261" y="381000"/>
            <a:ext cx="5632983" cy="2392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1800" b="1" dirty="0" err="1">
                <a:solidFill>
                  <a:srgbClr val="C0504D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Галиев</a:t>
            </a:r>
            <a:r>
              <a:rPr lang="ru-RU" sz="1800" b="1" dirty="0">
                <a:solidFill>
                  <a:srgbClr val="C0504D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1800" b="1" dirty="0" err="1">
                <a:solidFill>
                  <a:srgbClr val="C0504D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Рустям</a:t>
            </a:r>
            <a:r>
              <a:rPr lang="ru-RU" sz="1800" b="1" dirty="0">
                <a:solidFill>
                  <a:srgbClr val="C0504D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1800" b="1" dirty="0" err="1">
                <a:solidFill>
                  <a:srgbClr val="C0504D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Валиахметович</a:t>
            </a:r>
            <a:r>
              <a:rPr lang="ru-RU" sz="1800" b="1" dirty="0">
                <a:solidFill>
                  <a:srgbClr val="C0504D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(27.08.1960 г.)</a:t>
            </a:r>
            <a:endParaRPr lang="ru-RU" sz="1800" dirty="0">
              <a:solidFill>
                <a:srgbClr val="C0504D"/>
              </a:solidFill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dirty="0">
                <a:solidFill>
                  <a:prstClr val="black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Родился в д. </a:t>
            </a:r>
            <a:r>
              <a:rPr lang="ru-RU" dirty="0" err="1">
                <a:solidFill>
                  <a:prstClr val="black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Бурметьево</a:t>
            </a:r>
            <a:r>
              <a:rPr lang="ru-RU" dirty="0">
                <a:solidFill>
                  <a:prstClr val="black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Октябрьского (ныне </a:t>
            </a:r>
            <a:r>
              <a:rPr lang="ru-RU" dirty="0" err="1">
                <a:solidFill>
                  <a:prstClr val="black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Нурлатского</a:t>
            </a:r>
            <a:r>
              <a:rPr lang="ru-RU" dirty="0">
                <a:solidFill>
                  <a:prstClr val="black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)  района ТАССР. Окончил Казанское театральное, работал в Альметьевском государственном татарском театре, позже закончил университет культуры и искусств.</a:t>
            </a:r>
          </a:p>
          <a:p>
            <a:pPr lvl="0" algn="just">
              <a:lnSpc>
                <a:spcPct val="115000"/>
              </a:lnSpc>
            </a:pPr>
            <a:r>
              <a:rPr lang="ru-RU" dirty="0">
                <a:solidFill>
                  <a:prstClr val="black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С 1990 г. актер, главный режиссер в молодежном театре-студии при АО «Нижнекамскнефтехим», с 2009 директор  Нижнекамского государственного татарского драматического театра им. </a:t>
            </a:r>
            <a:r>
              <a:rPr lang="ru-RU" dirty="0" err="1">
                <a:solidFill>
                  <a:prstClr val="black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Туфана</a:t>
            </a:r>
            <a:r>
              <a:rPr lang="ru-RU" dirty="0">
                <a:solidFill>
                  <a:prstClr val="black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Миннулина</a:t>
            </a:r>
            <a:r>
              <a:rPr lang="ru-RU" dirty="0">
                <a:solidFill>
                  <a:prstClr val="black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. Автор ряда литературных произведений: пьес, рассказов. Заслуженный деятель искусств РТ (2005). Народный артист РТ (2011).</a:t>
            </a:r>
            <a:endParaRPr lang="ru-RU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928" y="568212"/>
            <a:ext cx="1689620" cy="1721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28006" y="3036366"/>
            <a:ext cx="5120403" cy="1897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1800" b="1" dirty="0">
                <a:solidFill>
                  <a:schemeClr val="accent2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Муратов Равиль </a:t>
            </a:r>
            <a:r>
              <a:rPr lang="ru-RU" sz="1800" b="1" dirty="0" err="1">
                <a:solidFill>
                  <a:schemeClr val="accent2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Фатыхович</a:t>
            </a:r>
            <a:r>
              <a:rPr lang="ru-RU" sz="1800" b="1" dirty="0">
                <a:solidFill>
                  <a:schemeClr val="accent2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 30.08.1949.</a:t>
            </a:r>
            <a:endParaRPr lang="ru-RU" sz="1800" dirty="0">
              <a:solidFill>
                <a:schemeClr val="accent2"/>
              </a:solidFill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ru-RU" b="1" dirty="0"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Родился в совхозе </a:t>
            </a:r>
            <a:r>
              <a:rPr lang="ru-RU" dirty="0" err="1" smtClean="0">
                <a:latin typeface="Monotype Corsiva" panose="03010101010201010101" pitchFamily="66" charset="0"/>
                <a:ea typeface="Calibri"/>
                <a:cs typeface="Times New Roman"/>
              </a:rPr>
              <a:t>Тюрнясевский</a:t>
            </a:r>
            <a:r>
              <a:rPr lang="ru-RU" dirty="0" smtClean="0">
                <a:latin typeface="Monotype Corsiva" panose="03010101010201010101" pitchFamily="66" charset="0"/>
                <a:ea typeface="Calibri"/>
                <a:cs typeface="Times New Roman"/>
              </a:rPr>
              <a:t>. Академик 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академии естественных </a:t>
            </a:r>
            <a:r>
              <a:rPr lang="ru-RU" dirty="0" smtClean="0">
                <a:latin typeface="Monotype Corsiva" panose="03010101010201010101" pitchFamily="66" charset="0"/>
                <a:ea typeface="Calibri"/>
                <a:cs typeface="Times New Roman"/>
              </a:rPr>
              <a:t>наук, российский 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политик, первый </a:t>
            </a:r>
            <a:r>
              <a:rPr lang="ru-RU" dirty="0" smtClean="0">
                <a:latin typeface="Monotype Corsiva" panose="03010101010201010101" pitchFamily="66" charset="0"/>
                <a:ea typeface="Calibri"/>
                <a:cs typeface="Times New Roman"/>
              </a:rPr>
              <a:t>вице-премьер Татарстана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. Доктор экономических наук, действительный член Международной академии международных процессов и технологий, действительный член Российской Академии естественных наук по секции «Экономика и социология», академик Международной кадровой академии.</a:t>
            </a: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952" y="2952605"/>
            <a:ext cx="1404804" cy="1829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305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513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35640" y="2872673"/>
            <a:ext cx="54416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ru-RU" sz="2800" b="1" i="1" dirty="0">
                <a:solidFill>
                  <a:schemeClr val="accent2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2024 - Год семьи в РФ и Год научно-технологического развития в </a:t>
            </a:r>
            <a:r>
              <a:rPr lang="ru-RU" sz="2800" b="1" i="1" dirty="0" smtClean="0">
                <a:solidFill>
                  <a:schemeClr val="accent2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РТ</a:t>
            </a:r>
          </a:p>
          <a:p>
            <a:pPr lvl="0" defTabSz="914400">
              <a:defRPr/>
            </a:pPr>
            <a:r>
              <a:rPr lang="ru-RU" sz="2800" b="1" i="1" dirty="0" smtClean="0">
                <a:solidFill>
                  <a:schemeClr val="accent2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Семейные  династии</a:t>
            </a:r>
            <a:endParaRPr lang="ru-RU" sz="2800" b="1" i="1" dirty="0">
              <a:solidFill>
                <a:schemeClr val="accent2"/>
              </a:solidFill>
              <a:latin typeface="Monotype Corsiva" panose="03010101010201010101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0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5200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221896" y="240130"/>
            <a:ext cx="4293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ru-RU" sz="1800" b="1" i="1" dirty="0" smtClean="0">
                <a:solidFill>
                  <a:schemeClr val="accent2"/>
                </a:solidFill>
                <a:latin typeface="Monotype Corsiva" panose="03010101010201010101" pitchFamily="66" charset="0"/>
                <a:cs typeface="Arial" pitchFamily="34" charset="0"/>
              </a:rPr>
              <a:t>Семья  Беловых  </a:t>
            </a:r>
            <a:endParaRPr lang="ru-RU" sz="1800" b="1" i="1" dirty="0">
              <a:solidFill>
                <a:schemeClr val="accent2"/>
              </a:solidFill>
              <a:latin typeface="Monotype Corsiva" panose="03010101010201010101" pitchFamily="66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1182" y="609462"/>
            <a:ext cx="7678168" cy="4360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dirty="0" smtClean="0">
                <a:latin typeface="Monotype Corsiva" panose="03010101010201010101" pitchFamily="66" charset="0"/>
                <a:ea typeface="Calibri"/>
                <a:cs typeface="Times New Roman"/>
              </a:rPr>
              <a:t>Гордость 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семьи Беловых -это педагогическая деятельность и вклад в образование - 4 поколения педагогов, который насчитывает 117 лет от поколения Львовых и 80 лет от поколения Макаровых. Глава семьи Белов Михаил, директор МАУ "Спортивная школа по хоккею "Ледок". Супруга Белова Алена, старший методист МКУ «Управление образования» 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Нурлатского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 муниципального района РТ. В семье Беловых трое детей. </a:t>
            </a:r>
            <a:b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</a:b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Педагогическую традицию семьи сейчас продолжает старшая дочь, которая в данный момент является студенткой Поволжского университета спорта - преподаватель физической культуры и спорта, а также работает тренером-преподавателем по лыжным гонкам в МАУ ДО «СШ по хоккею «Ледок». Жизнь семьи тесно связана со спортом. С малых лет любовь к спорту сначала своим детям и затем своим внукам прививает дедушка - Иван Белов. У которого самого в спортивной копилке более 400 наград.</a:t>
            </a:r>
          </a:p>
          <a:p>
            <a:pPr algn="just">
              <a:lnSpc>
                <a:spcPct val="107000"/>
              </a:lnSpc>
            </a:pP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Обе дочери Дария и Кристина не раз становились абсолютными чемпионками района в своей возрастной категории по лыжным гонкам. Им очень нравится заниматься спортом, каждый год они выезжают на соревнования в другие города Татарстана и России. Имеют серебряные и золотые значки ГТО, множество грамот, медалей, благодарственных писем.</a:t>
            </a:r>
          </a:p>
          <a:p>
            <a:pPr algn="just">
              <a:lnSpc>
                <a:spcPct val="107000"/>
              </a:lnSpc>
            </a:pP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Семья организовывает районные и республиканские лыжных соревнования на приз заслуженного тренера Г. Цыганова, дни физкультурника в 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Богдашкинском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 сельском поселении.</a:t>
            </a:r>
          </a:p>
          <a:p>
            <a:pPr algn="just">
              <a:spcAft>
                <a:spcPts val="1000"/>
              </a:spcAft>
            </a:pPr>
            <a:r>
              <a:rPr lang="en-US" sz="1200" u="sng" dirty="0" smtClean="0">
                <a:solidFill>
                  <a:srgbClr val="0000FF"/>
                </a:solidFill>
                <a:latin typeface="Monotype Corsiva" panose="03010101010201010101" pitchFamily="66" charset="0"/>
                <a:ea typeface="Calibri"/>
                <a:cs typeface="Times New Roman"/>
                <a:hlinkClick r:id="rId3"/>
              </a:rPr>
              <a:t>https</a:t>
            </a:r>
            <a:r>
              <a:rPr lang="en-US" sz="1200" u="sng" dirty="0">
                <a:solidFill>
                  <a:srgbClr val="0000FF"/>
                </a:solidFill>
                <a:latin typeface="Monotype Corsiva" panose="03010101010201010101" pitchFamily="66" charset="0"/>
                <a:ea typeface="Calibri"/>
                <a:cs typeface="Times New Roman"/>
                <a:hlinkClick r:id="rId3"/>
              </a:rPr>
              <a:t>://nurlat.tatarstan.ru/index.htm/news/2017866.htm</a:t>
            </a:r>
            <a:endParaRPr lang="ru-RU" sz="1200" u="sng" dirty="0" smtClean="0">
              <a:solidFill>
                <a:srgbClr val="0000FF"/>
              </a:solidFill>
              <a:latin typeface="Monotype Corsiva" panose="03010101010201010101" pitchFamily="66" charset="0"/>
              <a:ea typeface="Calibri"/>
              <a:cs typeface="Times New Roman"/>
              <a:hlinkClick r:id="rId3"/>
            </a:endParaRPr>
          </a:p>
          <a:p>
            <a:pPr algn="just">
              <a:spcAft>
                <a:spcPts val="1000"/>
              </a:spcAft>
            </a:pPr>
            <a:r>
              <a:rPr lang="ru-RU" sz="1200" u="sng" dirty="0" smtClean="0">
                <a:solidFill>
                  <a:srgbClr val="0000FF"/>
                </a:solidFill>
                <a:latin typeface="Monotype Corsiva" panose="03010101010201010101" pitchFamily="66" charset="0"/>
                <a:ea typeface="Calibri"/>
                <a:cs typeface="Times New Roman"/>
                <a:hlinkClick r:id="rId3"/>
              </a:rPr>
              <a:t>https</a:t>
            </a:r>
            <a:r>
              <a:rPr lang="ru-RU" sz="1200" u="sng" dirty="0">
                <a:solidFill>
                  <a:srgbClr val="0000FF"/>
                </a:solidFill>
                <a:latin typeface="Monotype Corsiva" panose="03010101010201010101" pitchFamily="66" charset="0"/>
                <a:ea typeface="Calibri"/>
                <a:cs typeface="Times New Roman"/>
                <a:hlinkClick r:id="rId3"/>
              </a:rPr>
              <a:t>://</a:t>
            </a:r>
            <a:r>
              <a:rPr lang="ru-RU" sz="1200" u="sng" dirty="0" smtClean="0">
                <a:solidFill>
                  <a:srgbClr val="0000FF"/>
                </a:solidFill>
                <a:latin typeface="Monotype Corsiva" panose="03010101010201010101" pitchFamily="66" charset="0"/>
                <a:ea typeface="Calibri"/>
                <a:cs typeface="Times New Roman"/>
                <a:hlinkClick r:id="rId3"/>
              </a:rPr>
              <a:t>vk.com/wall-131944801_1900</a:t>
            </a:r>
            <a:endParaRPr lang="ru-RU" sz="1200" u="sng" dirty="0" smtClean="0">
              <a:solidFill>
                <a:srgbClr val="0000FF"/>
              </a:solidFill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 algn="just">
              <a:spcAft>
                <a:spcPts val="1000"/>
              </a:spcAft>
            </a:pPr>
            <a:r>
              <a:rPr lang="en-US" sz="1200" u="sng" dirty="0">
                <a:solidFill>
                  <a:srgbClr val="0000F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https://</a:t>
            </a:r>
            <a:r>
              <a:rPr lang="en-US" sz="1200" u="sng" dirty="0" smtClean="0">
                <a:solidFill>
                  <a:srgbClr val="0000F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nurlat-tat.ru/news/novosti/v-golosovanii-segodnia-priniali-ucastie-predstaviteli-sportivnoi-dinastii</a:t>
            </a:r>
            <a:endParaRPr lang="ru-RU" sz="1200" u="sng" dirty="0" smtClean="0">
              <a:solidFill>
                <a:srgbClr val="0000FF"/>
              </a:solidFill>
              <a:latin typeface="Monotype Corsiva" panose="03010101010201010101" pitchFamily="66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638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5200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221896" y="240130"/>
            <a:ext cx="4293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ru-RU" sz="1800" b="1" i="1" dirty="0" smtClean="0">
                <a:solidFill>
                  <a:schemeClr val="accent2"/>
                </a:solidFill>
                <a:latin typeface="Monotype Corsiva" panose="03010101010201010101" pitchFamily="66" charset="0"/>
                <a:cs typeface="Arial" pitchFamily="34" charset="0"/>
              </a:rPr>
              <a:t>Семья  Беловых  </a:t>
            </a:r>
            <a:endParaRPr lang="ru-RU" sz="1800" b="1" i="1" dirty="0">
              <a:solidFill>
                <a:schemeClr val="accent2"/>
              </a:solidFill>
              <a:latin typeface="Monotype Corsiva" panose="03010101010201010101" pitchFamily="66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46" y="1044031"/>
            <a:ext cx="4102076" cy="273236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20"/>
          <a:stretch/>
        </p:blipFill>
        <p:spPr bwMode="auto">
          <a:xfrm>
            <a:off x="5546859" y="1013743"/>
            <a:ext cx="2982146" cy="276265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901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5200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1896" y="240130"/>
            <a:ext cx="4293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ru-RU" sz="1800" b="1" i="1" dirty="0" smtClean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Семья  </a:t>
            </a:r>
            <a:r>
              <a:rPr lang="ru-RU" sz="1800" b="1" i="1" dirty="0" err="1" smtClean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Гимадиевых</a:t>
            </a:r>
            <a:r>
              <a:rPr lang="ru-RU" sz="1800" b="1" i="1" dirty="0" smtClean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  </a:t>
            </a:r>
            <a:endParaRPr lang="ru-RU" sz="1800" b="1" i="1" dirty="0">
              <a:solidFill>
                <a:srgbClr val="C0504D"/>
              </a:solidFill>
              <a:latin typeface="Monotype Corsiva" panose="03010101010201010101" pitchFamily="66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5388" y="536634"/>
            <a:ext cx="7541778" cy="4404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dirty="0" smtClean="0">
                <a:latin typeface="Monotype Corsiva" panose="03010101010201010101" pitchFamily="66" charset="0"/>
                <a:ea typeface="Calibri"/>
                <a:cs typeface="Times New Roman"/>
              </a:rPr>
              <a:t>История 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педагогической династии начинается с 1953 года, а именно с </a:t>
            </a:r>
            <a:r>
              <a:rPr lang="ru-RU" b="1" dirty="0" err="1">
                <a:latin typeface="Monotype Corsiva" panose="03010101010201010101" pitchFamily="66" charset="0"/>
                <a:ea typeface="Calibri"/>
                <a:cs typeface="Times New Roman"/>
              </a:rPr>
              <a:t>Гимадиева</a:t>
            </a:r>
            <a:r>
              <a:rPr lang="ru-RU" b="1" dirty="0"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b="1" dirty="0" err="1">
                <a:latin typeface="Monotype Corsiva" panose="03010101010201010101" pitchFamily="66" charset="0"/>
                <a:ea typeface="Calibri"/>
                <a:cs typeface="Times New Roman"/>
              </a:rPr>
              <a:t>Тагира</a:t>
            </a:r>
            <a:r>
              <a:rPr lang="ru-RU" b="1" dirty="0"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b="1" dirty="0" err="1">
                <a:latin typeface="Monotype Corsiva" panose="03010101010201010101" pitchFamily="66" charset="0"/>
                <a:ea typeface="Calibri"/>
                <a:cs typeface="Times New Roman"/>
              </a:rPr>
              <a:t>Гатиновича</a:t>
            </a:r>
            <a:r>
              <a:rPr lang="ru-RU" b="1" dirty="0"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– учителя физической культуры (1953 г.), учителя истории, директора 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Верхненурлатской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 школы Октябрьского района ТАССР, основателя краеведческого музея на базе школы.</a:t>
            </a:r>
          </a:p>
          <a:p>
            <a:pPr algn="just">
              <a:lnSpc>
                <a:spcPct val="107000"/>
              </a:lnSpc>
            </a:pPr>
            <a:r>
              <a:rPr lang="ru-RU" b="1" dirty="0" err="1">
                <a:latin typeface="Monotype Corsiva" panose="03010101010201010101" pitchFamily="66" charset="0"/>
                <a:ea typeface="Calibri"/>
                <a:cs typeface="Times New Roman"/>
              </a:rPr>
              <a:t>Тухватуллина</a:t>
            </a:r>
            <a:r>
              <a:rPr lang="ru-RU" b="1" dirty="0"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b="1" dirty="0" err="1">
                <a:latin typeface="Monotype Corsiva" panose="03010101010201010101" pitchFamily="66" charset="0"/>
                <a:ea typeface="Calibri"/>
                <a:cs typeface="Times New Roman"/>
              </a:rPr>
              <a:t>Нафися</a:t>
            </a:r>
            <a:r>
              <a:rPr lang="ru-RU" b="1" dirty="0"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b="1" dirty="0" err="1">
                <a:latin typeface="Monotype Corsiva" panose="03010101010201010101" pitchFamily="66" charset="0"/>
                <a:ea typeface="Calibri"/>
                <a:cs typeface="Times New Roman"/>
              </a:rPr>
              <a:t>Тагировна</a:t>
            </a:r>
            <a:r>
              <a:rPr lang="ru-RU" b="1" dirty="0"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(педагог со стажем 40 лет, в настоящее   время на пенсии). 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Нафися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Тагировна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 преподавала родной татарский язык и   литературу в своей родной школе 40 лет (с 1973 по 2013 г.) Награждена нагрудными знаками в 2001 году «За заслуги в образовании РТ» и 2006 году «Почетный работник РФ». </a:t>
            </a:r>
          </a:p>
          <a:p>
            <a:pPr algn="just">
              <a:lnSpc>
                <a:spcPct val="107000"/>
              </a:lnSpc>
            </a:pPr>
            <a:r>
              <a:rPr lang="ru-RU" b="1" dirty="0" err="1">
                <a:latin typeface="Monotype Corsiva" panose="03010101010201010101" pitchFamily="66" charset="0"/>
                <a:ea typeface="Calibri"/>
                <a:cs typeface="Times New Roman"/>
              </a:rPr>
              <a:t>Мухаметова</a:t>
            </a:r>
            <a:r>
              <a:rPr lang="ru-RU" b="1" dirty="0"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b="1" dirty="0" err="1">
                <a:latin typeface="Monotype Corsiva" panose="03010101010201010101" pitchFamily="66" charset="0"/>
                <a:ea typeface="Calibri"/>
                <a:cs typeface="Times New Roman"/>
              </a:rPr>
              <a:t>Миляуша</a:t>
            </a:r>
            <a:r>
              <a:rPr lang="ru-RU" b="1" dirty="0"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b="1" dirty="0" err="1">
                <a:latin typeface="Monotype Corsiva" panose="03010101010201010101" pitchFamily="66" charset="0"/>
                <a:ea typeface="Calibri"/>
                <a:cs typeface="Times New Roman"/>
              </a:rPr>
              <a:t>Исламнуровна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, педагогическую деятельность начала в 1995 году, будучи на 3 курсе университета. Работала в школе №39 г. Казани учителем татарского языка и литературы. Более 21 года (начиная с 2002 года) работала в сфере дополнительного образования, с 2010 года заместителем директора МБУ ДО «ЦДТ «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Килэчэк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» 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Нурлатского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 муниципального района Республики Татарстан.</a:t>
            </a:r>
          </a:p>
          <a:p>
            <a:pPr algn="just">
              <a:lnSpc>
                <a:spcPct val="107000"/>
              </a:lnSpc>
            </a:pPr>
            <a:r>
              <a:rPr lang="ru-RU" b="1" dirty="0">
                <a:latin typeface="Monotype Corsiva" panose="03010101010201010101" pitchFamily="66" charset="0"/>
                <a:ea typeface="Calibri"/>
                <a:cs typeface="Times New Roman"/>
              </a:rPr>
              <a:t>Валитова </a:t>
            </a:r>
            <a:r>
              <a:rPr lang="ru-RU" b="1" dirty="0" err="1">
                <a:latin typeface="Monotype Corsiva" panose="03010101010201010101" pitchFamily="66" charset="0"/>
                <a:ea typeface="Calibri"/>
                <a:cs typeface="Times New Roman"/>
              </a:rPr>
              <a:t>Язиля</a:t>
            </a:r>
            <a:r>
              <a:rPr lang="ru-RU" b="1" dirty="0"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b="1" dirty="0" err="1">
                <a:latin typeface="Monotype Corsiva" panose="03010101010201010101" pitchFamily="66" charset="0"/>
                <a:ea typeface="Calibri"/>
                <a:cs typeface="Times New Roman"/>
              </a:rPr>
              <a:t>Ильнуровна</a:t>
            </a:r>
            <a:r>
              <a:rPr lang="ru-RU" b="1" dirty="0">
                <a:latin typeface="Monotype Corsiva" panose="03010101010201010101" pitchFamily="66" charset="0"/>
                <a:ea typeface="Calibri"/>
                <a:cs typeface="Times New Roman"/>
              </a:rPr>
              <a:t>, 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правнучка 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Гимадиева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Тагира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Гатиновича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 выбрала профессию педагога тоже осознано, окончила институт физики Казанского Федерального Университета и в данный момент преподает физику и математику в родной гимназии г. Нурлат. </a:t>
            </a:r>
          </a:p>
          <a:p>
            <a:pPr algn="just">
              <a:lnSpc>
                <a:spcPct val="107000"/>
              </a:lnSpc>
            </a:pP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Семья 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Тухватуллиных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- 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Мухаметовых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- 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Валитовых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 полуфиналисты Всероссийского конкурса «Это у нас семейное!» открытой площадки «Россия- страна возможностей».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 </a:t>
            </a:r>
            <a:r>
              <a:rPr lang="en-US" sz="1200" dirty="0">
                <a:solidFill>
                  <a:srgbClr val="000000"/>
                </a:solidFill>
                <a:latin typeface="Monotype Corsiva" panose="03010101010201010101" pitchFamily="66" charset="0"/>
              </a:rPr>
              <a:t> </a:t>
            </a:r>
            <a:r>
              <a:rPr lang="en-US" sz="1200" u="sng" dirty="0">
                <a:latin typeface="Monotype Corsiva" panose="03010101010201010101" pitchFamily="66" charset="0"/>
                <a:hlinkClick r:id="rId3" tooltip="https://nurlat-tat.ru/news/novosti/tri-pokoleniia-semi-tuxvatullinyx-iz-verxnego-nurlata-priniali-ucastie-v-polufinale-vserossiiskogo-k"/>
              </a:rPr>
              <a:t>https://nurlat-tat.ru/news/</a:t>
            </a:r>
            <a:r>
              <a:rPr lang="en-US" sz="1200" u="sng" dirty="0" err="1">
                <a:latin typeface="Monotype Corsiva" panose="03010101010201010101" pitchFamily="66" charset="0"/>
                <a:hlinkClick r:id="rId3" tooltip="https://nurlat-tat.ru/news/novosti/tri-pokoleniia-semi-tuxvatullinyx-iz-verxnego-nurlata-priniali-ucastie-v-polufinale-vserossiiskogo-k"/>
              </a:rPr>
              <a:t>novosti</a:t>
            </a:r>
            <a:r>
              <a:rPr lang="en-US" sz="1200" u="sng" dirty="0">
                <a:latin typeface="Monotype Corsiva" panose="03010101010201010101" pitchFamily="66" charset="0"/>
                <a:hlinkClick r:id="rId3" tooltip="https://nurlat-tat.ru/news/novosti/tri-pokoleniia-semi-tuxvatullinyx-iz-verxnego-nurlata-priniali-ucastie-v-polufinale-vserossiiskogo-k"/>
              </a:rPr>
              <a:t>/tri-</a:t>
            </a:r>
            <a:r>
              <a:rPr lang="en-US" sz="1200" u="sng" dirty="0" err="1">
                <a:latin typeface="Monotype Corsiva" panose="03010101010201010101" pitchFamily="66" charset="0"/>
                <a:hlinkClick r:id="rId3" tooltip="https://nurlat-tat.ru/news/novosti/tri-pokoleniia-semi-tuxvatullinyx-iz-verxnego-nurlata-priniali-ucastie-v-polufinale-vserossiiskogo-k"/>
              </a:rPr>
              <a:t>pokoleniia</a:t>
            </a:r>
            <a:r>
              <a:rPr lang="en-US" sz="1200" u="sng" dirty="0">
                <a:latin typeface="Monotype Corsiva" panose="03010101010201010101" pitchFamily="66" charset="0"/>
                <a:hlinkClick r:id="rId3" tooltip="https://nurlat-tat.ru/news/novosti/tri-pokoleniia-semi-tuxvatullinyx-iz-verxnego-nurlata-priniali-ucastie-v-polufinale-vserossiiskogo-k"/>
              </a:rPr>
              <a:t>-sem..</a:t>
            </a:r>
            <a:endParaRPr lang="ru-RU" sz="1200" dirty="0" smtClean="0"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dirty="0">
              <a:latin typeface="Monotype Corsiva" panose="03010101010201010101" pitchFamily="66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1552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19"/>
            <a:ext cx="9144000" cy="5200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1896" y="240130"/>
            <a:ext cx="4293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ru-RU" sz="1800" b="1" i="1" dirty="0" smtClean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Семья  </a:t>
            </a:r>
            <a:r>
              <a:rPr lang="ru-RU" sz="1800" b="1" i="1" dirty="0" err="1" smtClean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Гимадиевых</a:t>
            </a:r>
            <a:r>
              <a:rPr lang="ru-RU" sz="1800" b="1" i="1" dirty="0" smtClean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 </a:t>
            </a:r>
            <a:endParaRPr lang="ru-RU" sz="1800" b="1" i="1" dirty="0">
              <a:solidFill>
                <a:srgbClr val="C0504D"/>
              </a:solidFill>
              <a:latin typeface="Monotype Corsiva" panose="03010101010201010101" pitchFamily="66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896" y="1315296"/>
            <a:ext cx="4518090" cy="279439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Три поколения семьи Тухватуллиных из Верхнего Нурлата приняли участие в полуфинале Всероссийского конкурса «Это у нас семейное»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580" y="1315295"/>
            <a:ext cx="2096594" cy="279545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90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00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1896" y="240130"/>
            <a:ext cx="4293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ru-RU" sz="1800" b="1" i="1" dirty="0" smtClean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Семья  Евлентьевых  </a:t>
            </a:r>
            <a:endParaRPr lang="ru-RU" sz="1800" b="1" i="1" dirty="0">
              <a:solidFill>
                <a:srgbClr val="C0504D"/>
              </a:solidFill>
              <a:latin typeface="Monotype Corsiva" panose="03010101010201010101" pitchFamily="66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8700" y="609462"/>
            <a:ext cx="4257675" cy="4431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Династия Евлентьевых в трех поколениях «родители, дети, внуки», сохранивших любовь и преданность избранной профессии в течение многих лет. Евлентьева Валентина Васильевна, работала медсестрой поликлиники в 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Нурлатской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 больнице, медицинский стаж – 39,5 лет. Она - основатель династии и стала примером для подражания. Её старшая сестра Евлентьева Зоя Васильевна работала зав. ФАП д. Кар. Гора, стаж – 41 год.                 </a:t>
            </a:r>
            <a:endParaRPr lang="ru-RU" sz="1100" dirty="0"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Дочь: 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Соренкова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 Татьяна Геннадиевна окончила в 1991 году Казанский медицинский университет и работает в 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Нурлатской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 больнице заместителем главного врача, стаж – 28 лет. Внук: 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Соренков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 Артем Иванович по окончании 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Шенталинского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 медицинского училища и прохождения службы в рядах армии РФ приступил к работе медбратом поликлиники 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Нурлатской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 больницы, стаж – 2,5 года. Общий медицинский стаж нашей династии в системе здравоохранения 111 лет! </a:t>
            </a:r>
            <a:endParaRPr lang="ru-RU" sz="1100" dirty="0"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 indent="457200" algn="just">
              <a:spcAft>
                <a:spcPts val="0"/>
              </a:spcAft>
            </a:pPr>
            <a:r>
              <a:rPr lang="ru-RU" dirty="0">
                <a:latin typeface="Monotype Corsiva" panose="03010101010201010101" pitchFamily="66" charset="0"/>
                <a:ea typeface="Times New Roman"/>
              </a:rPr>
              <a:t> </a:t>
            </a:r>
            <a:endParaRPr lang="ru-RU" dirty="0">
              <a:effectLst/>
              <a:latin typeface="Monotype Corsiva" panose="03010101010201010101" pitchFamily="66" charset="0"/>
              <a:ea typeface="Times New Roman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1" y="586898"/>
            <a:ext cx="2867024" cy="191213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1" y="2678569"/>
            <a:ext cx="2867024" cy="205457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432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5200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1896" y="240130"/>
            <a:ext cx="4293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ru-RU" sz="1800" b="1" i="1" dirty="0" smtClean="0">
                <a:solidFill>
                  <a:schemeClr val="accent2"/>
                </a:solidFill>
                <a:latin typeface="Monotype Corsiva" panose="03010101010201010101" pitchFamily="66" charset="0"/>
                <a:cs typeface="Arial" pitchFamily="34" charset="0"/>
              </a:rPr>
              <a:t>Семья   </a:t>
            </a:r>
            <a:r>
              <a:rPr lang="ru-RU" sz="1800" b="1" dirty="0" err="1" smtClean="0">
                <a:solidFill>
                  <a:schemeClr val="accent2"/>
                </a:solidFill>
                <a:latin typeface="Monotype Corsiva" panose="03010101010201010101" pitchFamily="66" charset="0"/>
                <a:ea typeface="Times New Roman"/>
              </a:rPr>
              <a:t>Файзутдиновых</a:t>
            </a:r>
            <a:r>
              <a:rPr lang="ru-RU" sz="1800" b="1" i="1" dirty="0" smtClean="0">
                <a:solidFill>
                  <a:schemeClr val="accent2"/>
                </a:solidFill>
                <a:latin typeface="Monotype Corsiva" panose="03010101010201010101" pitchFamily="66" charset="0"/>
                <a:cs typeface="Arial" pitchFamily="34" charset="0"/>
              </a:rPr>
              <a:t> </a:t>
            </a:r>
            <a:endParaRPr lang="ru-RU" sz="1800" b="1" i="1" dirty="0">
              <a:solidFill>
                <a:schemeClr val="accent2"/>
              </a:solidFill>
              <a:latin typeface="Monotype Corsiva" panose="03010101010201010101" pitchFamily="66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5388" y="536634"/>
            <a:ext cx="7541778" cy="4648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Monotype Corsiva" panose="03010101010201010101" pitchFamily="66" charset="0"/>
              <a:ea typeface="Calibri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Monotype Corsiva" panose="03010101010201010101" pitchFamily="66" charset="0"/>
                <a:ea typeface="Times New Roman"/>
              </a:rPr>
              <a:t>Основоположник семьи - </a:t>
            </a:r>
            <a:r>
              <a:rPr lang="ru-RU" dirty="0" err="1">
                <a:latin typeface="Monotype Corsiva" panose="03010101010201010101" pitchFamily="66" charset="0"/>
                <a:ea typeface="Times New Roman"/>
              </a:rPr>
              <a:t>Хамзя</a:t>
            </a:r>
            <a:r>
              <a:rPr lang="ru-RU" dirty="0">
                <a:latin typeface="Monotype Corsiva" panose="03010101010201010101" pitchFamily="66" charset="0"/>
                <a:ea typeface="Times New Roman"/>
              </a:rPr>
              <a:t> </a:t>
            </a:r>
            <a:r>
              <a:rPr lang="ru-RU" dirty="0" err="1">
                <a:latin typeface="Monotype Corsiva" panose="03010101010201010101" pitchFamily="66" charset="0"/>
                <a:ea typeface="Times New Roman"/>
              </a:rPr>
              <a:t>Киямович</a:t>
            </a:r>
            <a:r>
              <a:rPr lang="ru-RU" dirty="0">
                <a:latin typeface="Monotype Corsiva" panose="03010101010201010101" pitchFamily="66" charset="0"/>
                <a:ea typeface="Times New Roman"/>
              </a:rPr>
              <a:t> </a:t>
            </a:r>
            <a:r>
              <a:rPr lang="ru-RU" dirty="0" err="1">
                <a:latin typeface="Monotype Corsiva" panose="03010101010201010101" pitchFamily="66" charset="0"/>
                <a:ea typeface="Times New Roman"/>
              </a:rPr>
              <a:t>Галеев</a:t>
            </a:r>
            <a:r>
              <a:rPr lang="ru-RU" dirty="0">
                <a:latin typeface="Monotype Corsiva" panose="03010101010201010101" pitchFamily="66" charset="0"/>
                <a:ea typeface="Times New Roman"/>
              </a:rPr>
              <a:t>, который стоял у истоков создания предприятия на </a:t>
            </a:r>
            <a:r>
              <a:rPr lang="ru-RU" dirty="0" err="1">
                <a:latin typeface="Monotype Corsiva" panose="03010101010201010101" pitchFamily="66" charset="0"/>
                <a:ea typeface="Times New Roman"/>
              </a:rPr>
              <a:t>нурлатской</a:t>
            </a:r>
            <a:r>
              <a:rPr lang="ru-RU" dirty="0">
                <a:latin typeface="Monotype Corsiva" panose="03010101010201010101" pitchFamily="66" charset="0"/>
                <a:ea typeface="Times New Roman"/>
              </a:rPr>
              <a:t> земле. Приобретенные навыки он охотно передавал молодежи, своим детям, внукам. Вот уже более 25 лет плодотворно трудятся в ТПП его дочь </a:t>
            </a:r>
            <a:r>
              <a:rPr lang="ru-RU" dirty="0" err="1">
                <a:latin typeface="Monotype Corsiva" panose="03010101010201010101" pitchFamily="66" charset="0"/>
                <a:ea typeface="Times New Roman"/>
              </a:rPr>
              <a:t>Зухра</a:t>
            </a:r>
            <a:r>
              <a:rPr lang="ru-RU" dirty="0">
                <a:latin typeface="Monotype Corsiva" panose="03010101010201010101" pitchFamily="66" charset="0"/>
                <a:ea typeface="Times New Roman"/>
              </a:rPr>
              <a:t> с зятем Алмазом, внук Адель и внучка </a:t>
            </a:r>
            <a:r>
              <a:rPr lang="ru-RU" dirty="0" err="1">
                <a:latin typeface="Monotype Corsiva" panose="03010101010201010101" pitchFamily="66" charset="0"/>
                <a:ea typeface="Times New Roman"/>
              </a:rPr>
              <a:t>Аделина</a:t>
            </a:r>
            <a:r>
              <a:rPr lang="ru-RU" dirty="0">
                <a:latin typeface="Monotype Corsiva" panose="03010101010201010101" pitchFamily="66" charset="0"/>
                <a:ea typeface="Times New Roman"/>
              </a:rPr>
              <a:t>. </a:t>
            </a:r>
            <a:endParaRPr lang="ru-RU" dirty="0">
              <a:latin typeface="Monotype Corsiva" panose="03010101010201010101" pitchFamily="66" charset="0"/>
              <a:ea typeface="Calibri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Monotype Corsiva" panose="03010101010201010101" pitchFamily="66" charset="0"/>
                <a:ea typeface="Times New Roman"/>
              </a:rPr>
              <a:t>молодые супруги, проявив интерес к нефтяному делу, приняли решение развиваться в профессии: вместе поступили в Самарский государственный технический университет и в 2005 году заочно окончили его. Оператор, мастер, технолог, инженер 1 категории ПТО, заместитель начальника ПТО, после ЦИТС. Так Алмаз </a:t>
            </a:r>
            <a:r>
              <a:rPr lang="ru-RU" dirty="0" err="1">
                <a:latin typeface="Monotype Corsiva" panose="03010101010201010101" pitchFamily="66" charset="0"/>
                <a:ea typeface="Times New Roman"/>
              </a:rPr>
              <a:t>Шаниязович</a:t>
            </a:r>
            <a:r>
              <a:rPr lang="ru-RU" dirty="0">
                <a:latin typeface="Monotype Corsiva" panose="03010101010201010101" pitchFamily="66" charset="0"/>
                <a:ea typeface="Times New Roman"/>
              </a:rPr>
              <a:t> поднимался по карьерной лестнице. А в 2012 году перспективному руководителю предложили вместе с семьей переехать в Набережные Челны. Здесь глава семьи начал работать заместителем директора ТПП - начальником ЦДНГ № 2, его спутница жизни – геологом 2 категории в отделе разработки нефтяных и газовых месторождений. Алмаз </a:t>
            </a:r>
            <a:r>
              <a:rPr lang="ru-RU" dirty="0" err="1">
                <a:latin typeface="Monotype Corsiva" panose="03010101010201010101" pitchFamily="66" charset="0"/>
                <a:ea typeface="Times New Roman"/>
              </a:rPr>
              <a:t>Шаниязович</a:t>
            </a:r>
            <a:r>
              <a:rPr lang="ru-RU" dirty="0">
                <a:latin typeface="Monotype Corsiva" panose="03010101010201010101" pitchFamily="66" charset="0"/>
                <a:ea typeface="Times New Roman"/>
              </a:rPr>
              <a:t> принял и предложение поработать в ТПП «РИТЭК-Самара-</a:t>
            </a:r>
            <a:r>
              <a:rPr lang="ru-RU" dirty="0" err="1">
                <a:latin typeface="Monotype Corsiva" panose="03010101010201010101" pitchFamily="66" charset="0"/>
                <a:ea typeface="Times New Roman"/>
              </a:rPr>
              <a:t>Нафта</a:t>
            </a:r>
            <a:r>
              <a:rPr lang="ru-RU" dirty="0">
                <a:latin typeface="Monotype Corsiva" panose="03010101010201010101" pitchFamily="66" charset="0"/>
                <a:ea typeface="Times New Roman"/>
              </a:rPr>
              <a:t>», где представилась возможность на протяжении полутора лет реализовывать свой накопленный опыт и, несомненно, получить новые технологические и управленческие навыки. Сейчас </a:t>
            </a:r>
            <a:r>
              <a:rPr lang="ru-RU" dirty="0" err="1">
                <a:latin typeface="Monotype Corsiva" panose="03010101010201010101" pitchFamily="66" charset="0"/>
                <a:ea typeface="Times New Roman"/>
              </a:rPr>
              <a:t>Файзутдиновы</a:t>
            </a:r>
            <a:r>
              <a:rPr lang="ru-RU" dirty="0">
                <a:latin typeface="Monotype Corsiva" panose="03010101010201010101" pitchFamily="66" charset="0"/>
                <a:ea typeface="Times New Roman"/>
              </a:rPr>
              <a:t> работают все вместе здесь, в Нурлате, в ТПП «</a:t>
            </a:r>
            <a:r>
              <a:rPr lang="ru-RU" dirty="0" err="1">
                <a:latin typeface="Monotype Corsiva" panose="03010101010201010101" pitchFamily="66" charset="0"/>
                <a:ea typeface="Times New Roman"/>
              </a:rPr>
              <a:t>ТатРИТЭКнефть</a:t>
            </a:r>
            <a:r>
              <a:rPr lang="ru-RU" dirty="0">
                <a:latin typeface="Monotype Corsiva" panose="03010101010201010101" pitchFamily="66" charset="0"/>
                <a:ea typeface="Times New Roman"/>
              </a:rPr>
              <a:t>». </a:t>
            </a:r>
            <a:endParaRPr lang="ru-RU" dirty="0">
              <a:latin typeface="Monotype Corsiva" panose="03010101010201010101" pitchFamily="66" charset="0"/>
              <a:ea typeface="Calibri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Monotype Corsiva" panose="03010101010201010101" pitchFamily="66" charset="0"/>
                <a:ea typeface="Times New Roman"/>
              </a:rPr>
              <a:t>По стопам родителей пошли и их дети: сын Адель – инженер 1 категории ЦИТС по интегрированному моделированию, дочь </a:t>
            </a:r>
            <a:r>
              <a:rPr lang="ru-RU" dirty="0" err="1">
                <a:latin typeface="Monotype Corsiva" panose="03010101010201010101" pitchFamily="66" charset="0"/>
                <a:ea typeface="Times New Roman"/>
              </a:rPr>
              <a:t>Аделина</a:t>
            </a:r>
            <a:r>
              <a:rPr lang="ru-RU" dirty="0">
                <a:latin typeface="Monotype Corsiva" panose="03010101010201010101" pitchFamily="66" charset="0"/>
                <a:ea typeface="Times New Roman"/>
              </a:rPr>
              <a:t> – оператор по добыче нефти и газа в ЦДНГ №1, здесь же трудятся и сноха Зарина, и зять </a:t>
            </a:r>
            <a:r>
              <a:rPr lang="ru-RU" dirty="0" err="1">
                <a:latin typeface="Monotype Corsiva" panose="03010101010201010101" pitchFamily="66" charset="0"/>
                <a:ea typeface="Times New Roman"/>
              </a:rPr>
              <a:t>Линар</a:t>
            </a:r>
            <a:r>
              <a:rPr lang="ru-RU" dirty="0">
                <a:latin typeface="Monotype Corsiva" panose="03010101010201010101" pitchFamily="66" charset="0"/>
                <a:ea typeface="Times New Roman"/>
              </a:rPr>
              <a:t>. На сегодняшний день их общий семейный стаж составляет 66 лет. И это не предел, ведь </a:t>
            </a:r>
            <a:r>
              <a:rPr lang="ru-RU" dirty="0" err="1">
                <a:latin typeface="Monotype Corsiva" panose="03010101010201010101" pitchFamily="66" charset="0"/>
                <a:ea typeface="Times New Roman"/>
              </a:rPr>
              <a:t>Файзутдиновы</a:t>
            </a:r>
            <a:r>
              <a:rPr lang="ru-RU" dirty="0">
                <a:latin typeface="Monotype Corsiva" panose="03010101010201010101" pitchFamily="66" charset="0"/>
                <a:ea typeface="Times New Roman"/>
              </a:rPr>
              <a:t> не сомневаются, что и их младший сын </a:t>
            </a:r>
            <a:r>
              <a:rPr lang="ru-RU" dirty="0" err="1">
                <a:latin typeface="Monotype Corsiva" panose="03010101010201010101" pitchFamily="66" charset="0"/>
                <a:ea typeface="Times New Roman"/>
              </a:rPr>
              <a:t>Замир</a:t>
            </a:r>
            <a:r>
              <a:rPr lang="ru-RU" dirty="0">
                <a:latin typeface="Monotype Corsiva" panose="03010101010201010101" pitchFamily="66" charset="0"/>
                <a:ea typeface="Times New Roman"/>
              </a:rPr>
              <a:t>, и внучка Малика в будущем свяжут свою судьбу с нефтяной отраслью. </a:t>
            </a:r>
            <a:endParaRPr lang="ru-RU" dirty="0">
              <a:latin typeface="Monotype Corsiva" panose="03010101010201010101" pitchFamily="66" charset="0"/>
              <a:ea typeface="Calibri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dirty="0">
              <a:latin typeface="Monotype Corsiva" panose="03010101010201010101" pitchFamily="66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2689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3" y="-56644"/>
            <a:ext cx="9144000" cy="5200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1896" y="240130"/>
            <a:ext cx="4293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ru-RU" sz="1800" b="1" i="1" dirty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Семья   </a:t>
            </a:r>
            <a:r>
              <a:rPr lang="ru-RU" sz="1800" b="1" dirty="0" err="1">
                <a:solidFill>
                  <a:srgbClr val="C0504D"/>
                </a:solidFill>
                <a:latin typeface="Monotype Corsiva" panose="03010101010201010101" pitchFamily="66" charset="0"/>
                <a:ea typeface="Times New Roman"/>
              </a:rPr>
              <a:t>Файзутдиновых</a:t>
            </a:r>
            <a:r>
              <a:rPr lang="ru-RU" sz="1800" b="1" i="1" dirty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 </a:t>
            </a:r>
          </a:p>
        </p:txBody>
      </p:sp>
      <p:pic>
        <p:nvPicPr>
          <p:cNvPr id="2053" name="Picture 5" descr="D:\СВЕТЛАНА ФУТАЖИ\ДНИ КУЛЬТУРЫ\2024 Дни               культуры                8 октября\семейные династии\Ритэк\IMG-20240924-WA0017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078" y="2857282"/>
            <a:ext cx="2838451" cy="1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СВЕТЛАНА ФУТАЖИ\ДНИ КУЛЬТУРЫ\2024 Дни               культуры                8 октября\семейные династии\Ритэк\IMG-20240924-WA00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078" y="752558"/>
            <a:ext cx="2838451" cy="18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СВЕТЛАНА ФУТАЖИ\ДНИ КУЛЬТУРЫ\2024 Дни               культуры                8 октября\семейные династии\Ритэк\IMG-20240924-WA00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93" y="1210144"/>
            <a:ext cx="2105270" cy="280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:\СВЕТЛАНА ФУТАЖИ\ДНИ КУЛЬТУРЫ\2024 Дни               культуры                8 октября\семейные династии\Ритэк\IMG-20240924-WA00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252" y="1218627"/>
            <a:ext cx="2131586" cy="284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1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513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35640" y="2872673"/>
            <a:ext cx="54416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ru-RU" sz="2800" b="1" i="1" dirty="0">
                <a:solidFill>
                  <a:schemeClr val="accent2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2024 - Год семьи в РФ и Год научно-технологического развития в </a:t>
            </a:r>
            <a:r>
              <a:rPr lang="ru-RU" sz="2800" b="1" i="1" dirty="0" smtClean="0">
                <a:solidFill>
                  <a:schemeClr val="accent2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РТ</a:t>
            </a:r>
          </a:p>
          <a:p>
            <a:pPr lvl="0" defTabSz="914400">
              <a:defRPr/>
            </a:pPr>
            <a:r>
              <a:rPr lang="ru-RU" sz="2800" b="1" i="1" dirty="0" smtClean="0">
                <a:solidFill>
                  <a:schemeClr val="accent2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Мероприятия и проекты</a:t>
            </a:r>
            <a:endParaRPr lang="ru-RU" sz="2800" b="1" i="1" dirty="0">
              <a:solidFill>
                <a:schemeClr val="accent2"/>
              </a:solidFill>
              <a:latin typeface="Monotype Corsiva" panose="03010101010201010101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24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5200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1896" y="240130"/>
            <a:ext cx="4293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ru-RU" sz="1800" b="1" i="1" dirty="0" smtClean="0">
                <a:solidFill>
                  <a:schemeClr val="accent2"/>
                </a:solidFill>
                <a:latin typeface="Monotype Corsiva" panose="03010101010201010101" pitchFamily="66" charset="0"/>
                <a:cs typeface="Arial" pitchFamily="34" charset="0"/>
              </a:rPr>
              <a:t>Семья   </a:t>
            </a:r>
            <a:r>
              <a:rPr lang="ru-RU" sz="1800" b="1" dirty="0" err="1" smtClean="0">
                <a:solidFill>
                  <a:schemeClr val="accent2"/>
                </a:solidFill>
                <a:latin typeface="Monotype Corsiva" panose="03010101010201010101" pitchFamily="66" charset="0"/>
              </a:rPr>
              <a:t>Абдрахмановых</a:t>
            </a:r>
            <a:r>
              <a:rPr lang="ru-RU" sz="1800" b="1" i="1" dirty="0" smtClean="0">
                <a:solidFill>
                  <a:schemeClr val="accent2"/>
                </a:solidFill>
                <a:latin typeface="Monotype Corsiva" panose="03010101010201010101" pitchFamily="66" charset="0"/>
                <a:cs typeface="Arial" pitchFamily="34" charset="0"/>
              </a:rPr>
              <a:t> </a:t>
            </a:r>
            <a:endParaRPr lang="ru-RU" sz="1800" b="1" i="1" dirty="0">
              <a:solidFill>
                <a:schemeClr val="accent2"/>
              </a:solidFill>
              <a:latin typeface="Monotype Corsiva" panose="03010101010201010101" pitchFamily="66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5388" y="536634"/>
            <a:ext cx="7541778" cy="4481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tt-RU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Родоначальник </a:t>
            </a:r>
            <a:r>
              <a:rPr lang="tt-RU" dirty="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династии механизаторов Абдрахмановых – Абдрахманов Азат Самигулович. </a:t>
            </a:r>
            <a:endParaRPr lang="ru-RU" dirty="0"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</a:pPr>
            <a:r>
              <a:rPr lang="tt-RU" i="1" dirty="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Абдрахманов Ринат Азатович</a:t>
            </a:r>
            <a:r>
              <a:rPr lang="tt-RU" dirty="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- старший сын потомственного комбайнера Абдрахманова Азата Самигуловича, который всю трудовую жизнь посвятил сельскохозяйственной отрасли. Окончил сельскохозяйственный институт. Он продолжатель династии механизаторов и первый комбайнер в династии. После армии  Ринат Азатович  устроился работать  в родной колхоз автомехаником. Стал  главным инженером в колхозе </a:t>
            </a:r>
            <a:r>
              <a:rPr lang="tt-RU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«Игенче</a:t>
            </a:r>
            <a:r>
              <a:rPr lang="tt-RU" dirty="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»</a:t>
            </a:r>
            <a:r>
              <a:rPr lang="tt-RU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tt-RU" dirty="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Октябрьского района. До  сегодняшнего дня работает  главным  инженером в КФХ Сулейманова.</a:t>
            </a:r>
            <a:endParaRPr lang="ru-RU" dirty="0"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</a:pPr>
            <a:r>
              <a:rPr lang="tt-RU" i="1" dirty="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Абдрахманов Раис Азатович</a:t>
            </a:r>
            <a:r>
              <a:rPr lang="tt-RU" dirty="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- средний сын комбайнера. Он начал работать  в родном  колхозе заведующим гаражом. До армии работал с отцом на комбайне 3 года.  После этого продолжил дело отца, и работал на  комбайне. 12 лет   работал на комбайне. </a:t>
            </a:r>
            <a:endParaRPr lang="ru-RU" dirty="0"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</a:pPr>
            <a:r>
              <a:rPr lang="tt-RU" i="1" dirty="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Абдрахманов Роберт Азатович</a:t>
            </a:r>
            <a:r>
              <a:rPr lang="tt-RU" dirty="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- младший сын. В 1986 году  начал работать с отцом на комбайне. </a:t>
            </a:r>
            <a:r>
              <a:rPr lang="tt-RU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По завершении  службы вернулся в родной  колхоз и работал водителем. В настоящем времени работает механизатором на комбайне Тукано-430.</a:t>
            </a:r>
            <a:endParaRPr lang="ru-RU" dirty="0"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</a:pPr>
            <a:r>
              <a:rPr lang="tt-RU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В семейной копилке наград Семьи Абдрахмановых есть такие как: </a:t>
            </a:r>
            <a:endParaRPr lang="ru-RU" dirty="0"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</a:pPr>
            <a:r>
              <a:rPr lang="tt-RU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«</a:t>
            </a:r>
            <a:r>
              <a:rPr lang="tt-RU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Почетный </a:t>
            </a:r>
            <a:r>
              <a:rPr lang="tt-RU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работник агропромышленного комплекса </a:t>
            </a:r>
            <a:r>
              <a:rPr lang="tt-RU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России» </a:t>
            </a:r>
            <a:r>
              <a:rPr lang="tt-RU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от министерства сельского хозяйства Российской Федерации</a:t>
            </a:r>
            <a:endParaRPr lang="ru-RU" dirty="0"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</a:pPr>
            <a:r>
              <a:rPr lang="tt-RU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Государственная награда </a:t>
            </a:r>
            <a:r>
              <a:rPr lang="tt-RU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«Заслуженный </a:t>
            </a:r>
            <a:r>
              <a:rPr lang="tt-RU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работник Республики </a:t>
            </a:r>
            <a:r>
              <a:rPr lang="tt-RU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Татарстан»</a:t>
            </a:r>
            <a:endParaRPr lang="ru-RU" dirty="0"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</a:pPr>
            <a:r>
              <a:rPr lang="tt-RU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Государственная награда </a:t>
            </a:r>
            <a:r>
              <a:rPr lang="tt-RU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«Заслуженный </a:t>
            </a:r>
            <a:r>
              <a:rPr lang="tt-RU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механизатор Республики </a:t>
            </a:r>
            <a:r>
              <a:rPr lang="tt-RU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Татарстан»</a:t>
            </a:r>
            <a:endParaRPr lang="ru-RU" dirty="0"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dirty="0">
              <a:latin typeface="Monotype Corsiva" panose="03010101010201010101" pitchFamily="66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1942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00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1896" y="240130"/>
            <a:ext cx="4293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ru-RU" sz="1800" b="1" i="1" dirty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Семья   </a:t>
            </a:r>
            <a:r>
              <a:rPr lang="ru-RU" sz="1800" b="1" dirty="0" err="1">
                <a:solidFill>
                  <a:srgbClr val="C0504D"/>
                </a:solidFill>
                <a:latin typeface="Monotype Corsiva" panose="03010101010201010101" pitchFamily="66" charset="0"/>
              </a:rPr>
              <a:t>Абдрахмановых</a:t>
            </a:r>
            <a:r>
              <a:rPr lang="ru-RU" sz="1800" b="1" i="1" dirty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 </a:t>
            </a:r>
          </a:p>
        </p:txBody>
      </p:sp>
      <p:pic>
        <p:nvPicPr>
          <p:cNvPr id="10" name="Рисунок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604" y="882032"/>
            <a:ext cx="2716608" cy="17883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Рисунок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709819"/>
            <a:ext cx="2435282" cy="192110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2" name="Рисунок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1776202"/>
            <a:ext cx="2545339" cy="174654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" name="Рисунок 12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603" y="2896948"/>
            <a:ext cx="2716610" cy="191047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89808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00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1896" y="240130"/>
            <a:ext cx="4293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ru-RU" sz="1800" b="1" i="1" dirty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Семья   </a:t>
            </a:r>
            <a:r>
              <a:rPr lang="ru-RU" sz="1800" b="1" dirty="0" err="1" smtClean="0">
                <a:solidFill>
                  <a:srgbClr val="C0504D"/>
                </a:solidFill>
                <a:latin typeface="Monotype Corsiva" panose="03010101010201010101" pitchFamily="66" charset="0"/>
              </a:rPr>
              <a:t>Попиных</a:t>
            </a:r>
            <a:r>
              <a:rPr lang="ru-RU" sz="1800" b="1" i="1" dirty="0" smtClean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 </a:t>
            </a:r>
            <a:endParaRPr lang="ru-RU" sz="1800" b="1" i="1" dirty="0">
              <a:solidFill>
                <a:srgbClr val="C0504D"/>
              </a:solidFill>
              <a:latin typeface="Monotype Corsiva" panose="03010101010201010101" pitchFamily="66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2025" y="1019175"/>
            <a:ext cx="4105276" cy="3191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Общий трудовой стаж этой семьи в нефтяной промышленности составляет  488 лет. История династии началась с 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Попина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 Павла Михайловича. В 1946 году он возвращается с фронта и устраивается на работу в контору разведочного бурения, открывшуюся в рабочем поселке Аксубаево, потом всей своей большой семьей (8 детей)  переезжает в Нурлат и продолжает трудиться слесарем в НУРБ. Три сына и две дочери пошли по его стопам, а потом и 6 внучек, 2 правнука и правнучка. Династия 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Попиных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 всю жизнь посвятила нефтяному делу. </a:t>
            </a:r>
            <a:r>
              <a:rPr lang="ru-RU" dirty="0">
                <a:solidFill>
                  <a:srgbClr val="333333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Члены дружного семейства чтят традиции, встречаются вместе, отмечают праздники и юбилеи.</a:t>
            </a:r>
            <a:endParaRPr lang="ru-RU" dirty="0"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/>
                <a:ea typeface="Calibri"/>
                <a:cs typeface="Times New Roman"/>
              </a:rPr>
              <a:t> 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242" name="Picture 2" descr="D:\_DATA\Downloads\IMG-20240925-WA00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022" y="424796"/>
            <a:ext cx="1491685" cy="19906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_DATA\Downloads\IMG-20240925-WA00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49" y="2600072"/>
            <a:ext cx="2761232" cy="225213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62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5200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1896" y="188676"/>
            <a:ext cx="4293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ru-RU" sz="1800" b="1" i="1" dirty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Семья   </a:t>
            </a:r>
            <a:r>
              <a:rPr lang="ru-RU" sz="1800" b="1" dirty="0" smtClean="0">
                <a:solidFill>
                  <a:srgbClr val="C0504D"/>
                </a:solidFill>
                <a:latin typeface="Monotype Corsiva" panose="03010101010201010101" pitchFamily="66" charset="0"/>
              </a:rPr>
              <a:t>Сычевых</a:t>
            </a:r>
            <a:endParaRPr lang="ru-RU" sz="1800" b="1" i="1" dirty="0">
              <a:solidFill>
                <a:srgbClr val="C0504D"/>
              </a:solidFill>
              <a:latin typeface="Monotype Corsiva" panose="03010101010201010101" pitchFamily="66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685801"/>
            <a:ext cx="4000501" cy="4779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kern="100" dirty="0">
                <a:latin typeface="Monotype Corsiva" panose="03010101010201010101" pitchFamily="66" charset="0"/>
                <a:ea typeface="Calibri"/>
                <a:cs typeface="Times New Roman"/>
              </a:rPr>
              <a:t>Глава семейной династии Пастухов Алексей Андреевич. Начал свою трудовую деятельность в 1912 году со строительства депо на станции Бугульма. В 1939 г.  с семьей направлен на станцию Нурлат машинистом паровоза. Дети тоже пришли работать на железную дорогу, но продолжила династию Вера Алексеевна. Выйдя замуж за Владимира Федоренко  создалась новая ветка железнодорожной династии: семьи Федоренко Владимира Афанасиевича и Веры Алексеевны. Много было у родителей: грамот и благодарностей, но самое ценное медаль «Ветерана труда» и медалью ветерана труда депо Ульяновск. Дело их жизни продолжил сын  Юрий  Владимирович. Его дочь Марина  и  внуки  Максим  и Вячеслав. </a:t>
            </a:r>
            <a:r>
              <a:rPr lang="ru-RU" kern="100" dirty="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История семьи не окончилась - её представители по-прежнему работают на станци</a:t>
            </a:r>
            <a:r>
              <a:rPr lang="ru-RU" kern="100" dirty="0">
                <a:latin typeface="Monotype Corsiva" panose="03010101010201010101" pitchFamily="66" charset="0"/>
                <a:ea typeface="Calibri"/>
                <a:cs typeface="Times New Roman"/>
              </a:rPr>
              <a:t>и Нурлат.</a:t>
            </a:r>
            <a:endParaRPr lang="ru-RU" sz="1100" kern="100" dirty="0"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kern="100" dirty="0">
                <a:ea typeface="Calibri"/>
                <a:cs typeface="Times New Roman"/>
              </a:rPr>
              <a:t> </a:t>
            </a:r>
            <a:endParaRPr lang="ru-RU" sz="1100" kern="1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rgbClr val="333333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.</a:t>
            </a:r>
            <a:endParaRPr lang="ru-RU" dirty="0"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/>
                <a:ea typeface="Calibri"/>
                <a:cs typeface="Times New Roman"/>
              </a:rPr>
              <a:t> 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8" b="3916"/>
          <a:stretch/>
        </p:blipFill>
        <p:spPr>
          <a:xfrm>
            <a:off x="6186488" y="338037"/>
            <a:ext cx="1747837" cy="233680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906" y="2819400"/>
            <a:ext cx="2802731" cy="210204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96284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00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1896" y="240130"/>
            <a:ext cx="4293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ru-RU" sz="1800" b="1" i="1" dirty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Семья   </a:t>
            </a:r>
            <a:r>
              <a:rPr lang="ru-RU" sz="1800" b="1" dirty="0" smtClean="0">
                <a:solidFill>
                  <a:srgbClr val="C0504D"/>
                </a:solidFill>
                <a:latin typeface="Monotype Corsiva" panose="03010101010201010101" pitchFamily="66" charset="0"/>
              </a:rPr>
              <a:t>Ивановых</a:t>
            </a:r>
            <a:r>
              <a:rPr lang="ru-RU" sz="1800" b="1" i="1" dirty="0" smtClean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 </a:t>
            </a:r>
            <a:endParaRPr lang="ru-RU" sz="1800" b="1" i="1" dirty="0">
              <a:solidFill>
                <a:srgbClr val="C0504D"/>
              </a:solidFill>
              <a:latin typeface="Monotype Corsiva" panose="03010101010201010101" pitchFamily="66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0125" y="609462"/>
            <a:ext cx="4876799" cy="4241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Основоположником семьи Ивановых был Федор Петрович Иванов. Трудился  на мельнице в 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с.Селенгуши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. У него было 5 сыновей и 5 дочерей. Старший сын Владимир вернувшись с фронта создал семью  с Таисией 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Емельяновной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. </a:t>
            </a:r>
            <a:r>
              <a:rPr lang="ru-RU" dirty="0" smtClean="0">
                <a:latin typeface="Monotype Corsiva" panose="03010101010201010101" pitchFamily="66" charset="0"/>
                <a:ea typeface="Calibri"/>
                <a:cs typeface="Times New Roman"/>
              </a:rPr>
              <a:t>Более 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20 лет работал на </a:t>
            </a:r>
            <a:r>
              <a:rPr lang="ru-RU" dirty="0" smtClean="0">
                <a:latin typeface="Monotype Corsiva" panose="03010101010201010101" pitchFamily="66" charset="0"/>
                <a:ea typeface="Calibri"/>
                <a:cs typeface="Times New Roman"/>
              </a:rPr>
              <a:t>сахарном заводе 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парторгом, затем  назначен заместителем директора сахарного завода. Его супруга Таисия 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Емельяновна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  работала комендантом обоих общежитий при заводе. Сын Юрий с 1974г трудился на сахарном заводе в цехе автоматизации производства.  Его сестра Светлана  работала в отделе кадров завода паспортисткой в 1978г. Семья </a:t>
            </a:r>
            <a:r>
              <a:rPr lang="ru-RU" dirty="0" smtClean="0">
                <a:latin typeface="Monotype Corsiva" panose="03010101010201010101" pitchFamily="66" charset="0"/>
                <a:ea typeface="Calibri"/>
                <a:cs typeface="Times New Roman"/>
              </a:rPr>
              <a:t>Ивановых  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активные участники  художественной самодеятельности города и района. Таисия 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Емельяновна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  исполняла сольно на всех концертах города и района. А также солировала в хоре при сахарном заводе, принимала участие в фестивалях </a:t>
            </a:r>
            <a:r>
              <a:rPr lang="ru-RU" dirty="0" smtClean="0">
                <a:latin typeface="Monotype Corsiva" panose="03010101010201010101" pitchFamily="66" charset="0"/>
                <a:ea typeface="Calibri"/>
                <a:cs typeface="Times New Roman"/>
              </a:rPr>
              <a:t>республики и страны. 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Юрий  Владимирович и его супруга Галина Ивановна продолжают семейное творчество. Их семейный дуэт украшает концерты, конкурсы и фестивали города и республики. Особо высокой оценки дуэт удостоен  на Республиканском фестивале-конкурсе «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Балкыш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». Где они </a:t>
            </a:r>
            <a:r>
              <a:rPr lang="ru-RU" dirty="0" smtClean="0">
                <a:latin typeface="Monotype Corsiva" panose="03010101010201010101" pitchFamily="66" charset="0"/>
                <a:ea typeface="Calibri"/>
                <a:cs typeface="Times New Roman"/>
              </a:rPr>
              <a:t>удостоились звания </a:t>
            </a:r>
            <a:r>
              <a:rPr lang="ru-RU" dirty="0" smtClean="0">
                <a:latin typeface="Monotype Corsiva" panose="03010101010201010101" pitchFamily="66" charset="0"/>
                <a:ea typeface="Calibri"/>
                <a:cs typeface="Times New Roman"/>
              </a:rPr>
              <a:t> «Призеры».</a:t>
            </a:r>
            <a:endParaRPr lang="ru-RU" dirty="0">
              <a:effectLst/>
              <a:latin typeface="Monotype Corsiva" panose="03010101010201010101" pitchFamily="66" charset="0"/>
              <a:ea typeface="Calibri"/>
              <a:cs typeface="Times New Roman"/>
            </a:endParaRPr>
          </a:p>
        </p:txBody>
      </p:sp>
      <p:pic>
        <p:nvPicPr>
          <p:cNvPr id="11268" name="Picture 4" descr="F:\СВЕТЛАНА ФУТАЖИ\ДНИ КУЛЬТУРЫ\2024 Дни               культуры                8 октября\семейные династии\ивановы\IMG-20240924-WA004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" t="4465" r="15692" b="2523"/>
          <a:stretch/>
        </p:blipFill>
        <p:spPr bwMode="auto">
          <a:xfrm rot="5400000">
            <a:off x="6524870" y="-80277"/>
            <a:ext cx="1761621" cy="277176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10" y="2393574"/>
            <a:ext cx="1778000" cy="236574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583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00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1896" y="240130"/>
            <a:ext cx="4293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ru-RU" sz="1800" b="1" i="1" dirty="0" smtClean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Творческая семья   </a:t>
            </a:r>
            <a:r>
              <a:rPr lang="ru-RU" sz="1800" b="1" dirty="0" err="1" smtClean="0">
                <a:solidFill>
                  <a:srgbClr val="C0504D"/>
                </a:solidFill>
                <a:latin typeface="Monotype Corsiva" panose="03010101010201010101" pitchFamily="66" charset="0"/>
              </a:rPr>
              <a:t>Калимуллиных</a:t>
            </a:r>
            <a:r>
              <a:rPr lang="ru-RU" sz="1800" b="1" i="1" dirty="0" smtClean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 </a:t>
            </a:r>
            <a:endParaRPr lang="ru-RU" sz="1800" b="1" i="1" dirty="0">
              <a:solidFill>
                <a:srgbClr val="C0504D"/>
              </a:solidFill>
              <a:latin typeface="Monotype Corsiva" panose="03010101010201010101" pitchFamily="66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5848" y="609462"/>
            <a:ext cx="795447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err="1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Калимуллин</a:t>
            </a:r>
            <a:r>
              <a:rPr lang="ru-RU" b="1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 </a:t>
            </a:r>
            <a:r>
              <a:rPr lang="ru-RU" b="1" dirty="0" err="1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Рашит</a:t>
            </a:r>
            <a:r>
              <a:rPr lang="ru-RU" b="1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 </a:t>
            </a:r>
            <a:r>
              <a:rPr lang="ru-RU" b="1" dirty="0" err="1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Ризванович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 – пример настоящей главы семьи </a:t>
            </a:r>
            <a:r>
              <a:rPr lang="ru-RU" dirty="0" err="1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Калимуллиных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 – ответственный, надежный, понимающий муж, отец и </a:t>
            </a:r>
            <a:r>
              <a:rPr lang="ru-RU" dirty="0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дедушка.</a:t>
            </a:r>
            <a:r>
              <a:rPr lang="ru-RU" dirty="0" smtClean="0">
                <a:latin typeface="Monotype Corsiva" panose="03010101010201010101" pitchFamily="66" charset="0"/>
                <a:ea typeface="Times New Roman"/>
              </a:rPr>
              <a:t> Р</a:t>
            </a:r>
            <a:r>
              <a:rPr lang="ru-RU" dirty="0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аботал 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главой </a:t>
            </a:r>
            <a:r>
              <a:rPr lang="ru-RU" dirty="0" err="1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Гайтанкинского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 местного </a:t>
            </a:r>
            <a:r>
              <a:rPr lang="ru-RU" dirty="0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самоуправления. Удостоился 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награды Президента Российской Федерации XXVII </a:t>
            </a:r>
            <a:r>
              <a:rPr lang="ru-RU" dirty="0" err="1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Всеми́рной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 </a:t>
            </a:r>
            <a:r>
              <a:rPr lang="ru-RU" dirty="0" err="1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ле́тней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 </a:t>
            </a:r>
            <a:r>
              <a:rPr lang="ru-RU" dirty="0" err="1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Универсиа́да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 2013 года в Казани и медали “За заслуги в проведении Всероссийской переписи населения 2010 года”.</a:t>
            </a:r>
            <a:endParaRPr lang="ru-RU" dirty="0">
              <a:latin typeface="Monotype Corsiva" panose="03010101010201010101" pitchFamily="66" charset="0"/>
              <a:ea typeface="Times New Roman"/>
            </a:endParaRPr>
          </a:p>
          <a:p>
            <a:pPr algn="just"/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Его жена </a:t>
            </a:r>
            <a:r>
              <a:rPr lang="ru-RU" b="1" dirty="0" err="1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Калимуллина</a:t>
            </a:r>
            <a:r>
              <a:rPr lang="ru-RU" b="1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 </a:t>
            </a:r>
            <a:r>
              <a:rPr lang="ru-RU" b="1" dirty="0" err="1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Фавзия</a:t>
            </a:r>
            <a:r>
              <a:rPr lang="ru-RU" b="1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 </a:t>
            </a:r>
            <a:r>
              <a:rPr lang="ru-RU" b="1" dirty="0" err="1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Исхаковна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 – режиссер Криво-Озерского </a:t>
            </a:r>
            <a:r>
              <a:rPr lang="ru-RU" dirty="0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СДК. 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 Ее стаж работы – 40 лет, из них – 18 лет работает в </a:t>
            </a:r>
            <a:r>
              <a:rPr lang="ru-RU" dirty="0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культуре.</a:t>
            </a:r>
            <a:r>
              <a:rPr lang="ru-RU" dirty="0" smtClean="0">
                <a:latin typeface="Monotype Corsiva" panose="03010101010201010101" pitchFamily="66" charset="0"/>
                <a:ea typeface="Times New Roman"/>
              </a:rPr>
              <a:t> </a:t>
            </a:r>
            <a:r>
              <a:rPr lang="ru-RU" dirty="0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С 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мужем </a:t>
            </a:r>
            <a:r>
              <a:rPr lang="ru-RU" dirty="0" err="1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Рашитом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 воспитали 4-х </a:t>
            </a:r>
            <a:r>
              <a:rPr lang="ru-RU" dirty="0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детей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.</a:t>
            </a:r>
            <a:endParaRPr lang="ru-RU" dirty="0">
              <a:latin typeface="Monotype Corsiva" panose="03010101010201010101" pitchFamily="66" charset="0"/>
              <a:ea typeface="Times New Roman"/>
            </a:endParaRPr>
          </a:p>
          <a:p>
            <a:pPr algn="just"/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За всю свою творческую </a:t>
            </a:r>
            <a:r>
              <a:rPr lang="ru-RU" dirty="0" err="1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деятельнось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 участвовала в районных, республиканских </a:t>
            </a:r>
            <a:r>
              <a:rPr lang="ru-RU" dirty="0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конкурсах, 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российских сабантуях – в Москве, в Тюмени, в Магнитогорске, в Волгограде, в Новосибирске, в Самаре и в Ульяновске. </a:t>
            </a:r>
            <a:endParaRPr lang="ru-RU" dirty="0">
              <a:latin typeface="Monotype Corsiva" panose="03010101010201010101" pitchFamily="66" charset="0"/>
              <a:ea typeface="Times New Roman"/>
            </a:endParaRPr>
          </a:p>
          <a:p>
            <a:pPr algn="just"/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Дочь </a:t>
            </a:r>
            <a:r>
              <a:rPr lang="ru-RU" b="1" dirty="0" err="1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Айткулова</a:t>
            </a:r>
            <a:r>
              <a:rPr lang="ru-RU" b="1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 Сирень Рашидовна 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– методист </a:t>
            </a:r>
            <a:r>
              <a:rPr lang="ru-RU" dirty="0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КДЦ «Грани». 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Воспитываясь в творческой семье, Сирень </a:t>
            </a:r>
            <a:r>
              <a:rPr lang="ru-RU" dirty="0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 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пошла по стопам своей мамы, </a:t>
            </a:r>
            <a:r>
              <a:rPr lang="ru-RU" dirty="0" err="1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Фавзии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 </a:t>
            </a:r>
            <a:r>
              <a:rPr lang="ru-RU" dirty="0" err="1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Исхаковны</a:t>
            </a:r>
            <a:r>
              <a:rPr lang="ru-RU" dirty="0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.</a:t>
            </a:r>
            <a:r>
              <a:rPr lang="ru-RU" dirty="0" smtClean="0">
                <a:latin typeface="Monotype Corsiva" panose="03010101010201010101" pitchFamily="66" charset="0"/>
                <a:ea typeface="Times New Roman"/>
              </a:rPr>
              <a:t> П</a:t>
            </a:r>
            <a:r>
              <a:rPr lang="ru-RU" dirty="0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ринимает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  активное участие в культурно-массовых мероприятиях </a:t>
            </a:r>
            <a:r>
              <a:rPr lang="ru-RU" dirty="0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 района, 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является сольным исполнителем.</a:t>
            </a:r>
            <a:endParaRPr lang="ru-RU" dirty="0">
              <a:latin typeface="Monotype Corsiva" panose="03010101010201010101" pitchFamily="66" charset="0"/>
              <a:ea typeface="Times New Roman"/>
            </a:endParaRPr>
          </a:p>
          <a:p>
            <a:pPr algn="just"/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Ее брат </a:t>
            </a:r>
            <a:r>
              <a:rPr lang="ru-RU" b="1" dirty="0" err="1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Калимуллин</a:t>
            </a:r>
            <a:r>
              <a:rPr lang="ru-RU" b="1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 </a:t>
            </a:r>
            <a:r>
              <a:rPr lang="ru-RU" b="1" dirty="0" err="1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Рафис</a:t>
            </a:r>
            <a:r>
              <a:rPr lang="ru-RU" b="1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 Рашидович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 является востребованным артистом Республики Татарстан. Обладатель премии ежегодного, международного фестиваля «Татар җыры-2023», а также множественных премий и наград в сфере культуры.</a:t>
            </a:r>
            <a:endParaRPr lang="ru-RU" dirty="0">
              <a:latin typeface="Monotype Corsiva" panose="03010101010201010101" pitchFamily="66" charset="0"/>
              <a:ea typeface="Times New Roman"/>
            </a:endParaRPr>
          </a:p>
          <a:p>
            <a:pPr algn="just"/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У Рашида </a:t>
            </a:r>
            <a:r>
              <a:rPr lang="ru-RU" dirty="0" err="1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Ризвановича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 и </a:t>
            </a:r>
            <a:r>
              <a:rPr lang="ru-RU" dirty="0" err="1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Фавзии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 </a:t>
            </a:r>
            <a:r>
              <a:rPr lang="ru-RU" dirty="0" err="1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Исхаковны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 восемь внуков. Один из них, </a:t>
            </a:r>
            <a:r>
              <a:rPr lang="ru-RU" b="1" dirty="0" err="1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Айткулов</a:t>
            </a:r>
            <a:r>
              <a:rPr lang="ru-RU" b="1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 Рустам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, продолжая семейную традицию, совместно с семьей участвует в различных мероприятиях проводимых в </a:t>
            </a:r>
            <a:r>
              <a:rPr lang="ru-RU" dirty="0" err="1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Нурлатском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 </a:t>
            </a:r>
            <a:r>
              <a:rPr lang="ru-RU" dirty="0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 районе. 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Остальные внуки являются участниками театральной студии «Синяя птица» при НДШИ «</a:t>
            </a:r>
            <a:r>
              <a:rPr lang="ru-RU" dirty="0" err="1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Сэлэт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», а также, театрального кружка «Затейник» при Доме Дружбы народов, вокальной студии «Гамма» при Культурно-досугового центра «Грани</a:t>
            </a:r>
            <a:r>
              <a:rPr lang="ru-RU" dirty="0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</a:rPr>
              <a:t>».</a:t>
            </a:r>
          </a:p>
          <a:p>
            <a:pPr algn="just"/>
            <a:r>
              <a:rPr lang="en-US" sz="1200" dirty="0">
                <a:latin typeface="Monotype Corsiva" panose="03010101010201010101" pitchFamily="66" charset="0"/>
                <a:ea typeface="Times New Roman"/>
                <a:hlinkClick r:id="rId3"/>
              </a:rPr>
              <a:t>https://nurlat-kultura.ru/news/2024/04/2712</a:t>
            </a:r>
            <a:r>
              <a:rPr lang="en-US" sz="1200" dirty="0" smtClean="0">
                <a:latin typeface="Monotype Corsiva" panose="03010101010201010101" pitchFamily="66" charset="0"/>
                <a:ea typeface="Times New Roman"/>
                <a:hlinkClick r:id="rId3"/>
              </a:rPr>
              <a:t>/</a:t>
            </a:r>
            <a:endParaRPr lang="ru-RU" sz="1200" dirty="0" smtClean="0">
              <a:latin typeface="Monotype Corsiva" panose="03010101010201010101" pitchFamily="66" charset="0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4833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00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1896" y="240130"/>
            <a:ext cx="4293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ru-RU" sz="1800" b="1" i="1" dirty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Семья   </a:t>
            </a:r>
            <a:r>
              <a:rPr lang="ru-RU" sz="1800" b="1" dirty="0" err="1" smtClean="0">
                <a:solidFill>
                  <a:srgbClr val="C0504D"/>
                </a:solidFill>
                <a:latin typeface="Monotype Corsiva" panose="03010101010201010101" pitchFamily="66" charset="0"/>
              </a:rPr>
              <a:t>Калимуллиных</a:t>
            </a:r>
            <a:r>
              <a:rPr lang="ru-RU" sz="1800" b="1" i="1" dirty="0" smtClean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 </a:t>
            </a:r>
            <a:endParaRPr lang="ru-RU" sz="1800" b="1" i="1" dirty="0">
              <a:solidFill>
                <a:srgbClr val="C0504D"/>
              </a:solidFill>
              <a:latin typeface="Monotype Corsiva" panose="03010101010201010101" pitchFamily="66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603" y="2797888"/>
            <a:ext cx="2691480" cy="179319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s://nurlat-kultura.ru/wp-content/uploads/2024/04/whatsapp-image-2024-04-12-at-11.39.58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939" y="791697"/>
            <a:ext cx="2716808" cy="18083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nurlat-kultura.ru/wp-content/uploads/2024/04/whatsapp-image-2024-04-12-at-11.40.06-1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746" b="21760"/>
          <a:stretch/>
        </p:blipFill>
        <p:spPr bwMode="auto">
          <a:xfrm>
            <a:off x="852737" y="1239260"/>
            <a:ext cx="2187974" cy="245522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nurlat-kultura.ru/wp-content/uploads/2024/04/whatsapp-image-2024-04-12-at-11.40.06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064" y="1506438"/>
            <a:ext cx="2507660" cy="188074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28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00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1896" y="240130"/>
            <a:ext cx="4293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ru-RU" sz="1800" b="1" i="1" dirty="0" smtClean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Творческая семья   </a:t>
            </a:r>
            <a:r>
              <a:rPr lang="ru-RU" sz="1800" b="1" dirty="0" smtClean="0">
                <a:solidFill>
                  <a:srgbClr val="C0504D"/>
                </a:solidFill>
                <a:latin typeface="Monotype Corsiva" panose="03010101010201010101" pitchFamily="66" charset="0"/>
              </a:rPr>
              <a:t>Рахматуллиных</a:t>
            </a:r>
            <a:r>
              <a:rPr lang="ru-RU" sz="1800" b="1" i="1" dirty="0" smtClean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 </a:t>
            </a:r>
            <a:endParaRPr lang="ru-RU" sz="1800" b="1" i="1" dirty="0">
              <a:solidFill>
                <a:srgbClr val="C0504D"/>
              </a:solidFill>
              <a:latin typeface="Monotype Corsiva" panose="03010101010201010101" pitchFamily="66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3037" y="609462"/>
            <a:ext cx="7772400" cy="3808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Семейная династия работников культуры, для </a:t>
            </a:r>
            <a:r>
              <a:rPr lang="ru-RU" dirty="0">
                <a:solidFill>
                  <a:srgbClr val="000000"/>
                </a:solidFill>
                <a:latin typeface="Monotype Corsiva" panose="03010101010201010101" pitchFamily="66" charset="0"/>
              </a:rPr>
              <a:t>которых любимая профессия давно стала образом жизни. Талантливые и творческие</a:t>
            </a:r>
            <a:r>
              <a:rPr lang="ru-RU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, </a:t>
            </a:r>
            <a:r>
              <a:rPr lang="ru-RU" dirty="0">
                <a:solidFill>
                  <a:srgbClr val="000000"/>
                </a:solidFill>
                <a:latin typeface="Monotype Corsiva" panose="03010101010201010101" pitchFamily="66" charset="0"/>
              </a:rPr>
              <a:t>с чудесным полётом фантазии и неиссякаемым вдохновением, при каждом своём выступлении они щедро дарят зрителю истинную радость и праздничное настроение. </a:t>
            </a:r>
            <a:endParaRPr lang="ru-RU" dirty="0" smtClean="0">
              <a:solidFill>
                <a:srgbClr val="000000"/>
              </a:solidFill>
              <a:latin typeface="Monotype Corsiva" panose="03010101010201010101" pitchFamily="66" charset="0"/>
            </a:endParaRPr>
          </a:p>
          <a:p>
            <a:pPr algn="just">
              <a:lnSpc>
                <a:spcPct val="115000"/>
              </a:lnSpc>
            </a:pPr>
            <a:r>
              <a:rPr lang="ru-RU" b="1" dirty="0" smtClean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Рахматуллин Самигулла </a:t>
            </a:r>
            <a:r>
              <a:rPr lang="ru-RU" b="1" dirty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Хоснуллович </a:t>
            </a:r>
            <a:r>
              <a:rPr lang="ru-RU" b="1" dirty="0" smtClean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dirty="0" smtClean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-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з</a:t>
            </a:r>
            <a:r>
              <a:rPr lang="ru-RU" dirty="0" smtClean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аслуженный 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работник культуры </a:t>
            </a:r>
            <a:r>
              <a:rPr lang="ru-RU" dirty="0" smtClean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РТ.  Работает 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в культуре 1977 года аккомпаниатором </a:t>
            </a:r>
            <a:r>
              <a:rPr lang="ru-RU" dirty="0" smtClean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творческих 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коллективов. Имеет множество  </a:t>
            </a:r>
            <a:r>
              <a:rPr lang="ru-RU" dirty="0" smtClean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наград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, дипломов. В настоящее время занимается тремя ансамблями: </a:t>
            </a:r>
            <a:r>
              <a:rPr lang="ru-RU" dirty="0" smtClean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является руководителем 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и аккомпаниатором татарского самодеятельного народного ансамбля </a:t>
            </a:r>
            <a:r>
              <a:rPr lang="ru-RU" dirty="0" smtClean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«</a:t>
            </a:r>
            <a:r>
              <a:rPr lang="ru-RU" dirty="0" err="1" smtClean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Серд</a:t>
            </a:r>
            <a:r>
              <a:rPr lang="tt-RU" dirty="0" smtClean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ә</a:t>
            </a:r>
            <a:r>
              <a:rPr lang="ru-RU" dirty="0" smtClean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ш». 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</a:rPr>
              <a:t>С этим ансамблем он участвует в различных мероприятиях, участвует в конкурсах и становится лауреатами. 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А</a:t>
            </a:r>
            <a:r>
              <a:rPr lang="ru-RU" dirty="0" smtClean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нсамбль 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гармонистов </a:t>
            </a:r>
            <a:r>
              <a:rPr lang="ru-RU" dirty="0" smtClean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«Нурлат </a:t>
            </a:r>
            <a:r>
              <a:rPr lang="ru-RU" dirty="0" err="1" smtClean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кичлэре</a:t>
            </a:r>
            <a:r>
              <a:rPr lang="ru-RU" dirty="0" smtClean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».  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Ни один праздник не обходится без его </a:t>
            </a:r>
            <a:r>
              <a:rPr lang="ru-RU" dirty="0" smtClean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гармонистов.</a:t>
            </a:r>
            <a:r>
              <a:rPr lang="ru-RU" dirty="0" smtClean="0"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dirty="0" smtClean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Чувашский 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народный ансамбль «</a:t>
            </a:r>
            <a:r>
              <a:rPr lang="ru-RU" dirty="0" smtClean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Росинка»,  где является аккомпаниатором, также всегда в почёте.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Сафина Софья </a:t>
            </a:r>
            <a:r>
              <a:rPr lang="ru-RU" b="1" dirty="0" err="1" smtClean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Хоснулловна</a:t>
            </a:r>
            <a:r>
              <a:rPr lang="ru-RU" b="1" dirty="0" smtClean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(Сестра) . </a:t>
            </a:r>
            <a:r>
              <a:rPr lang="ru-RU" dirty="0" smtClean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Отучившись в Альметьевском музыкальном училище, в 1970 году она пришла работать тогда ещё в музыкальную школу. Это и была её первая  и последняя запись в трудовой книжке. Стаж работы 54 года. Проработав  до 2024 года она выпустила сотни замечательных выпускников. Сколько любви и знаний Софья </a:t>
            </a:r>
            <a:r>
              <a:rPr lang="ru-RU" dirty="0" err="1" smtClean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Хоснулловна</a:t>
            </a:r>
            <a:r>
              <a:rPr lang="ru-RU" dirty="0" smtClean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вложила в этих детей. Она и её дети имеют множество наград, грамот!</a:t>
            </a:r>
            <a:endParaRPr lang="ru-RU" dirty="0" smtClean="0">
              <a:latin typeface="Monotype Corsiva" panose="03010101010201010101" pitchFamily="66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8808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00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1896" y="240130"/>
            <a:ext cx="4293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ru-RU" sz="1800" b="1" i="1" dirty="0" smtClean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Творческая семья   </a:t>
            </a:r>
            <a:r>
              <a:rPr lang="ru-RU" sz="1800" b="1" dirty="0" smtClean="0">
                <a:solidFill>
                  <a:srgbClr val="C0504D"/>
                </a:solidFill>
                <a:latin typeface="Monotype Corsiva" panose="03010101010201010101" pitchFamily="66" charset="0"/>
              </a:rPr>
              <a:t>Рахматуллиных</a:t>
            </a:r>
            <a:r>
              <a:rPr lang="ru-RU" sz="1800" b="1" i="1" dirty="0" smtClean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 </a:t>
            </a:r>
            <a:endParaRPr lang="ru-RU" sz="1800" b="1" i="1" dirty="0">
              <a:solidFill>
                <a:srgbClr val="C0504D"/>
              </a:solidFill>
              <a:latin typeface="Monotype Corsiva" panose="03010101010201010101" pitchFamily="66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6596" y="978794"/>
            <a:ext cx="7873721" cy="331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b="1" dirty="0" smtClean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Юнусова </a:t>
            </a:r>
            <a:r>
              <a:rPr lang="ru-RU" b="1" dirty="0" err="1" smtClean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Зульфия</a:t>
            </a:r>
            <a:r>
              <a:rPr lang="ru-RU" b="1" dirty="0" smtClean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b="1" dirty="0" err="1" smtClean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Хоснулловн</a:t>
            </a:r>
            <a:r>
              <a:rPr lang="ru-RU" b="1" dirty="0" smtClean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а</a:t>
            </a:r>
            <a:r>
              <a:rPr lang="ru-RU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(Сестра) </a:t>
            </a:r>
          </a:p>
          <a:p>
            <a:pPr lvl="0" algn="just">
              <a:lnSpc>
                <a:spcPct val="115000"/>
              </a:lnSpc>
            </a:pPr>
            <a:r>
              <a:rPr lang="ru-RU" dirty="0" smtClean="0">
                <a:solidFill>
                  <a:prstClr val="black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Закончила  </a:t>
            </a:r>
            <a:r>
              <a:rPr lang="ru-RU" dirty="0" err="1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Альметьевское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 музыкальное училище. В </a:t>
            </a:r>
            <a:r>
              <a:rPr lang="ru-RU" dirty="0" smtClean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1974 г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. начала рабочую деятельность. Всю жизнь проработала с хором. Так же множество победителей конкурсов, в том числе победа её ансамбля на фестивале </a:t>
            </a:r>
            <a:r>
              <a:rPr lang="ru-RU" dirty="0" smtClean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«Созвездие». 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Проработала по 2022 год. По сей день и </a:t>
            </a:r>
            <a:r>
              <a:rPr lang="ru-RU" dirty="0" err="1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Зульфия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, и Софья </a:t>
            </a:r>
            <a:r>
              <a:rPr lang="ru-RU" dirty="0" err="1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Хоснулловны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поют в ансамбле </a:t>
            </a:r>
            <a:r>
              <a:rPr lang="ru-RU" dirty="0" smtClean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«Сударушки». </a:t>
            </a:r>
            <a:endParaRPr lang="ru-RU" dirty="0" smtClean="0">
              <a:solidFill>
                <a:prstClr val="black"/>
              </a:solidFill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endParaRPr lang="ru-RU" b="1" dirty="0" smtClean="0">
              <a:solidFill>
                <a:srgbClr val="1A1A1A"/>
              </a:solidFill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b="1" dirty="0" smtClean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Рахматуллина </a:t>
            </a:r>
            <a:r>
              <a:rPr lang="ru-RU" b="1" dirty="0" err="1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Лейсан</a:t>
            </a:r>
            <a:r>
              <a:rPr lang="ru-RU" b="1" dirty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b="1" dirty="0" err="1" smtClean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Самигулловна</a:t>
            </a:r>
            <a:r>
              <a:rPr lang="ru-RU" b="1" dirty="0" smtClean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(дочь)</a:t>
            </a:r>
            <a:endParaRPr lang="ru-RU" dirty="0">
              <a:solidFill>
                <a:prstClr val="black"/>
              </a:solidFill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</a:pP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Рахматуллина </a:t>
            </a:r>
            <a:r>
              <a:rPr lang="ru-RU" dirty="0" err="1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Лейсан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dirty="0" err="1" smtClean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Самигулловна</a:t>
            </a:r>
            <a:r>
              <a:rPr lang="ru-RU" dirty="0" smtClean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выпускница </a:t>
            </a:r>
            <a:r>
              <a:rPr lang="ru-RU" dirty="0" err="1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Димитровградского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Музыкального Училища (1999г.) по специальности инструментальное исполнительство. Работает в должности преподавателя по классу фортепиано в Детской школе искусств с </a:t>
            </a:r>
            <a:r>
              <a:rPr lang="ru-RU" dirty="0" smtClean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1999 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года, педагогический стаж 25 лет. Ученики </a:t>
            </a:r>
            <a:r>
              <a:rPr lang="ru-RU" dirty="0" err="1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Лейсан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dirty="0" err="1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Самигулловны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активно участвуют и становятся победителями различных международных, всероссийских и республиканских конкурсов. Имеет множество почётных грамот и благодарственных писем. Участвует в конкурсах в составе вокального ансамбля </a:t>
            </a:r>
            <a:r>
              <a:rPr lang="ru-RU" dirty="0" smtClean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«</a:t>
            </a:r>
            <a:r>
              <a:rPr lang="ru-RU" dirty="0" err="1" smtClean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Belissimo</a:t>
            </a:r>
            <a:r>
              <a:rPr lang="ru-RU" dirty="0" smtClean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» в 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составе оркестра народных инструментов </a:t>
            </a:r>
            <a:r>
              <a:rPr lang="ru-RU" dirty="0" smtClean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«Жар птица».</a:t>
            </a:r>
            <a:endParaRPr lang="ru-RU" dirty="0">
              <a:solidFill>
                <a:prstClr val="black"/>
              </a:solidFill>
              <a:latin typeface="Monotype Corsiva" panose="03010101010201010101" pitchFamily="66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8204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00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1896" y="240130"/>
            <a:ext cx="4293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ru-RU" sz="1800" b="1" i="1" dirty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Семья   </a:t>
            </a:r>
            <a:r>
              <a:rPr lang="ru-RU" sz="1800" b="1" dirty="0" smtClean="0">
                <a:solidFill>
                  <a:srgbClr val="C0504D"/>
                </a:solidFill>
                <a:latin typeface="Monotype Corsiva" panose="03010101010201010101" pitchFamily="66" charset="0"/>
              </a:rPr>
              <a:t>Рахматуллиных</a:t>
            </a:r>
            <a:r>
              <a:rPr lang="ru-RU" sz="1800" b="1" i="1" dirty="0" smtClean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 </a:t>
            </a:r>
            <a:endParaRPr lang="ru-RU" sz="1800" b="1" i="1" dirty="0">
              <a:solidFill>
                <a:srgbClr val="C0504D"/>
              </a:solidFill>
              <a:latin typeface="Monotype Corsiva" panose="03010101010201010101" pitchFamily="66" charset="0"/>
              <a:cs typeface="Arial" pitchFamily="34" charset="0"/>
            </a:endParaRPr>
          </a:p>
        </p:txBody>
      </p:sp>
      <p:pic>
        <p:nvPicPr>
          <p:cNvPr id="3074" name="Picture 2" descr="D:\СВЕТЛАНА ФУТАЖИ\ДНИ КУЛЬТУРЫ\2024 Дни               культуры                8 октября\семейные династии\Самигулла\IMG_20240919_094749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398" y="863873"/>
            <a:ext cx="2620304" cy="196749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СВЕТЛАНА ФУТАЖИ\ДНИ КУЛЬТУРЫ\2024 Дни               культуры                8 октября\семейные династии\Самигулла\IMG-20240826-WA0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986" y="1506438"/>
            <a:ext cx="1864543" cy="248605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СВЕТЛАНА ФУТАЖИ\ДНИ КУЛЬТУРЫ\2024 Дни               культуры                8 октября\семейные династии\Самигулла\IMG_20240311_1550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681" y="1399806"/>
            <a:ext cx="1860046" cy="254349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СВЕТЛАНА ФУТАЖИ\ДНИ КУЛЬТУРЫ\2024 Дни               культуры                8 октября\семейные династии\Самигулла\IMG-20240924-WA020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3" t="4613" r="26920" b="17168"/>
          <a:stretch/>
        </p:blipFill>
        <p:spPr bwMode="auto">
          <a:xfrm>
            <a:off x="3474330" y="3020095"/>
            <a:ext cx="2581542" cy="184640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69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3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09625" y="283221"/>
            <a:ext cx="2626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ru-RU" sz="1800" b="1" i="1" dirty="0">
                <a:solidFill>
                  <a:schemeClr val="accent2"/>
                </a:solidFill>
                <a:latin typeface="Monotype Corsiva" panose="03010101010201010101" pitchFamily="66" charset="0"/>
                <a:cs typeface="Arial" pitchFamily="34" charset="0"/>
              </a:rPr>
              <a:t>Открытие Года семьи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6276" y="895349"/>
            <a:ext cx="46482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27 января </a:t>
            </a:r>
            <a:r>
              <a:rPr lang="ru-RU" dirty="0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прошла торжественная церемония чествования юбиляров совместной жизни и многодетных семей во Дворце бракосочетаний города Нурлат. В мероприятии приняли участие многодетные семьи – Турсуновы, </a:t>
            </a:r>
            <a:r>
              <a:rPr lang="ru-RU" dirty="0" err="1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Матыгуллины</a:t>
            </a:r>
            <a:r>
              <a:rPr lang="ru-RU" dirty="0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 и Андрияновы. На церемонию чествования юбиляров были приглашены Георгий и Лидия Прокопьевы, которые прожили в браке 55 лет, а также семьи, отметившие золотую свадьбу – </a:t>
            </a:r>
            <a:r>
              <a:rPr lang="ru-RU" dirty="0" err="1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Исхак</a:t>
            </a:r>
            <a:r>
              <a:rPr lang="ru-RU" dirty="0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 и </a:t>
            </a:r>
            <a:r>
              <a:rPr lang="ru-RU" dirty="0" err="1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Миннегель</a:t>
            </a:r>
            <a:r>
              <a:rPr lang="ru-RU" dirty="0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 </a:t>
            </a:r>
            <a:r>
              <a:rPr lang="ru-RU" dirty="0" err="1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Мавлютовы</a:t>
            </a:r>
            <a:r>
              <a:rPr lang="ru-RU" dirty="0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, </a:t>
            </a:r>
            <a:r>
              <a:rPr lang="ru-RU" dirty="0" err="1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Мингарей</a:t>
            </a:r>
            <a:r>
              <a:rPr lang="ru-RU" dirty="0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 и </a:t>
            </a:r>
            <a:r>
              <a:rPr lang="ru-RU" dirty="0" err="1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Таскира</a:t>
            </a:r>
            <a:r>
              <a:rPr lang="ru-RU" dirty="0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 </a:t>
            </a:r>
            <a:r>
              <a:rPr lang="ru-RU" dirty="0" err="1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Гилязетдиновы</a:t>
            </a:r>
            <a:r>
              <a:rPr lang="ru-RU" dirty="0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, Владимир и Зоя Молчановы. В зал торжеств, где их ждали почетные гости, многочисленные дети, внуки и правнуки, они прошли, как и пол века назад, под марш Мендельсона. </a:t>
            </a:r>
            <a:r>
              <a:rPr lang="en-US" dirty="0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  <a:hlinkClick r:id="rId4"/>
              </a:rPr>
              <a:t>https://nurlat.tatarstan.ru/index.htm/news/2273782.htm</a:t>
            </a:r>
            <a:endParaRPr lang="ru-RU" dirty="0" smtClean="0">
              <a:solidFill>
                <a:srgbClr val="212529"/>
              </a:solidFill>
              <a:latin typeface="Monotype Corsiva" panose="03010101010201010101" pitchFamily="66" charset="0"/>
              <a:ea typeface="Times New Roman"/>
              <a:cs typeface="Times New Roman"/>
            </a:endParaRPr>
          </a:p>
          <a:p>
            <a:pPr lvl="0" algn="just"/>
            <a:endParaRPr lang="ru-RU" dirty="0" smtClean="0">
              <a:solidFill>
                <a:prstClr val="black"/>
              </a:solidFill>
              <a:latin typeface="Monotype Corsiva" panose="03010101010201010101" pitchFamily="66" charset="0"/>
              <a:ea typeface="Calibri"/>
              <a:cs typeface="Times New Roman"/>
              <a:hlinkClick r:id="rId5"/>
            </a:endParaRPr>
          </a:p>
          <a:p>
            <a:pPr lvl="0" algn="just"/>
            <a:r>
              <a:rPr lang="en-US" dirty="0" smtClean="0">
                <a:solidFill>
                  <a:prstClr val="black"/>
                </a:solidFill>
                <a:latin typeface="Monotype Corsiva" panose="03010101010201010101" pitchFamily="66" charset="0"/>
                <a:ea typeface="Calibri"/>
                <a:cs typeface="Times New Roman"/>
                <a:hlinkClick r:id="rId5"/>
              </a:rPr>
              <a:t>https</a:t>
            </a:r>
            <a:r>
              <a:rPr lang="en-US" dirty="0">
                <a:solidFill>
                  <a:prstClr val="black"/>
                </a:solidFill>
                <a:latin typeface="Monotype Corsiva" panose="03010101010201010101" pitchFamily="66" charset="0"/>
                <a:ea typeface="Calibri"/>
                <a:cs typeface="Times New Roman"/>
                <a:hlinkClick r:id="rId5"/>
              </a:rPr>
              <a:t>://nurlat-kultura.ru/news/2024/01/1540</a:t>
            </a:r>
            <a:r>
              <a:rPr lang="en-US" dirty="0" smtClean="0">
                <a:solidFill>
                  <a:prstClr val="black"/>
                </a:solidFill>
                <a:latin typeface="Monotype Corsiva" panose="03010101010201010101" pitchFamily="66" charset="0"/>
                <a:ea typeface="Calibri"/>
                <a:cs typeface="Times New Roman"/>
                <a:hlinkClick r:id="rId5"/>
              </a:rPr>
              <a:t>/</a:t>
            </a:r>
            <a:r>
              <a:rPr lang="ru-RU" dirty="0" smtClean="0">
                <a:solidFill>
                  <a:prstClr val="black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endParaRPr lang="ru-RU" dirty="0">
              <a:solidFill>
                <a:prstClr val="black"/>
              </a:solidFill>
              <a:latin typeface="Monotype Corsiva" panose="03010101010201010101" pitchFamily="66" charset="0"/>
              <a:ea typeface="Calibri"/>
              <a:cs typeface="Times New Roman"/>
            </a:endParaRPr>
          </a:p>
        </p:txBody>
      </p:sp>
      <p:pic>
        <p:nvPicPr>
          <p:cNvPr id="1026" name="Picture 2" descr="D:\СВЕТЛАНА ФУТАЖИ\ДНИ КУЛЬТУРЫ\2024 Дни               культуры                8 октября\1 Мероприятия Год семьи\чествование 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486" y="2719243"/>
            <a:ext cx="3126483" cy="20830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СВЕТЛАНА ФУТАЖИ\ДНИ КУЛЬТУРЫ\2024 Дни               культуры                8 октября\1 Мероприятия Год семьи\Чествование 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487" y="464926"/>
            <a:ext cx="3126483" cy="208301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4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00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1896" y="240130"/>
            <a:ext cx="4293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ru-RU" sz="1800" b="1" i="1" dirty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Семья   </a:t>
            </a:r>
            <a:r>
              <a:rPr lang="ru-RU" sz="1800" b="1" dirty="0" smtClean="0">
                <a:solidFill>
                  <a:srgbClr val="C0504D"/>
                </a:solidFill>
                <a:latin typeface="Monotype Corsiva" panose="03010101010201010101" pitchFamily="66" charset="0"/>
              </a:rPr>
              <a:t>Бакировых</a:t>
            </a:r>
            <a:r>
              <a:rPr lang="ru-RU" sz="1800" b="1" i="1" dirty="0" smtClean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 </a:t>
            </a:r>
            <a:endParaRPr lang="ru-RU" sz="1800" b="1" i="1" dirty="0">
              <a:solidFill>
                <a:srgbClr val="C0504D"/>
              </a:solidFill>
              <a:latin typeface="Monotype Corsiva" panose="03010101010201010101" pitchFamily="66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2952" y="873940"/>
            <a:ext cx="3856698" cy="2627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Семья Бакировых проживают в </a:t>
            </a:r>
            <a:r>
              <a:rPr lang="ru-RU" dirty="0" smtClean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микрорайоне  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Нижний Нурлат. </a:t>
            </a:r>
            <a:r>
              <a:rPr lang="ru-RU" dirty="0" err="1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Ленар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и Динар Бакировы служат на СВО. Сначала добровольцем ушел сын- </a:t>
            </a:r>
            <a:r>
              <a:rPr lang="ru-RU" dirty="0" smtClean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Динар, 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а за ним и отец. Они служат вместе в одной роте. Занимаются вывозом солдат и техники с поля боя. Семья у них большая и дружная. 8 месяцев назад у </a:t>
            </a:r>
            <a:r>
              <a:rPr lang="ru-RU" dirty="0" err="1" smtClean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Ленара</a:t>
            </a:r>
            <a:r>
              <a:rPr lang="ru-RU" dirty="0" smtClean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и супруги </a:t>
            </a:r>
            <a:r>
              <a:rPr lang="ru-RU" dirty="0" err="1" smtClean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Гульчечек</a:t>
            </a:r>
            <a:r>
              <a:rPr lang="ru-RU" dirty="0" smtClean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родилась  дочка. 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За добросовестное исполнение служебно- боевых задач в зоне СВО Бакиров Динар </a:t>
            </a:r>
            <a:r>
              <a:rPr lang="ru-RU" dirty="0" err="1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Ленарович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представлен к ведомственной медали Министерства Обороны РФ </a:t>
            </a:r>
            <a:r>
              <a:rPr lang="ru-RU" dirty="0" smtClean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«За 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воинскую доблесть 2 степени»</a:t>
            </a:r>
            <a:endParaRPr lang="ru-RU" sz="1100" dirty="0">
              <a:effectLst/>
              <a:latin typeface="Monotype Corsiva" panose="03010101010201010101" pitchFamily="66" charset="0"/>
              <a:ea typeface="Calibri"/>
              <a:cs typeface="Times New Roman"/>
            </a:endParaRPr>
          </a:p>
        </p:txBody>
      </p:sp>
      <p:pic>
        <p:nvPicPr>
          <p:cNvPr id="14338" name="Picture 2" descr="D:\СВЕТЛАНА ФУТАЖИ\ДНИ КУЛЬТУРЫ\2024 Дни               культуры                8 октября\семейные династии\Бакировы СВО\IMG-20240920-WA00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68" r="2591"/>
          <a:stretch/>
        </p:blipFill>
        <p:spPr bwMode="auto">
          <a:xfrm>
            <a:off x="5826266" y="424796"/>
            <a:ext cx="2465103" cy="222806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706" y="2780251"/>
            <a:ext cx="1644222" cy="221759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498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00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1896" y="240130"/>
            <a:ext cx="4293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ru-RU" sz="1800" b="1" i="1" dirty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Семья   </a:t>
            </a:r>
            <a:r>
              <a:rPr lang="ru-RU" sz="1800" b="1" dirty="0" smtClean="0">
                <a:solidFill>
                  <a:srgbClr val="C0504D"/>
                </a:solidFill>
                <a:latin typeface="Monotype Corsiva" panose="03010101010201010101" pitchFamily="66" charset="0"/>
              </a:rPr>
              <a:t>Морозовых</a:t>
            </a:r>
            <a:r>
              <a:rPr lang="ru-RU" sz="1800" b="1" i="1" dirty="0" smtClean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 </a:t>
            </a:r>
            <a:endParaRPr lang="ru-RU" sz="1800" b="1" i="1" dirty="0">
              <a:solidFill>
                <a:srgbClr val="C0504D"/>
              </a:solidFill>
              <a:latin typeface="Monotype Corsiva" panose="03010101010201010101" pitchFamily="66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6082" y="1352550"/>
            <a:ext cx="3793568" cy="2397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</a:rPr>
              <a:t>Семья Морозовых имеет двух детей. Они коренные жители с. </a:t>
            </a:r>
            <a:r>
              <a:rPr lang="ru-RU" dirty="0" err="1">
                <a:solidFill>
                  <a:srgbClr val="1A1A1A"/>
                </a:solidFill>
                <a:latin typeface="Monotype Corsiva" panose="03010101010201010101" pitchFamily="66" charset="0"/>
              </a:rPr>
              <a:t>Мамыково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</a:rPr>
              <a:t>, вместе более 30 лет. Отец с сыном много лет работали в совхозе «</a:t>
            </a:r>
            <a:r>
              <a:rPr lang="ru-RU" dirty="0" err="1">
                <a:solidFill>
                  <a:srgbClr val="1A1A1A"/>
                </a:solidFill>
                <a:latin typeface="Monotype Corsiva" panose="03010101010201010101" pitchFamily="66" charset="0"/>
              </a:rPr>
              <a:t>Сульчинский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</a:rPr>
              <a:t>», после ликвидации совхоза работали в нефтяной компании вахтовым методом</a:t>
            </a:r>
            <a:r>
              <a:rPr lang="ru-RU" dirty="0" smtClean="0">
                <a:solidFill>
                  <a:srgbClr val="1A1A1A"/>
                </a:solidFill>
                <a:latin typeface="Monotype Corsiva" panose="03010101010201010101" pitchFamily="66" charset="0"/>
              </a:rPr>
              <a:t>.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</a:rPr>
              <a:t> Мама работает уборщиком служебных помещений в магазине «Пятерочка». </a:t>
            </a:r>
            <a:r>
              <a:rPr lang="ru-RU" dirty="0" smtClean="0">
                <a:solidFill>
                  <a:srgbClr val="1A1A1A"/>
                </a:solidFill>
                <a:latin typeface="Monotype Corsiva" panose="03010101010201010101" pitchFamily="66" charset="0"/>
              </a:rPr>
              <a:t> Дочь 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</a:rPr>
              <a:t>с семьей живут в Нижнекамске. </a:t>
            </a:r>
            <a:r>
              <a:rPr lang="ru-RU" dirty="0" smtClean="0">
                <a:solidFill>
                  <a:srgbClr val="1A1A1A"/>
                </a:solidFill>
                <a:latin typeface="Monotype Corsiva" panose="03010101010201010101" pitchFamily="66" charset="0"/>
              </a:rPr>
              <a:t>Когда 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</a:rPr>
              <a:t>сын принял решение идти на СВО, </a:t>
            </a:r>
            <a:r>
              <a:rPr lang="ru-RU" dirty="0" smtClean="0">
                <a:solidFill>
                  <a:srgbClr val="1A1A1A"/>
                </a:solidFill>
                <a:latin typeface="Monotype Corsiva" panose="03010101010201010101" pitchFamily="66" charset="0"/>
              </a:rPr>
              <a:t>отец  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</a:rPr>
              <a:t>последовал за ним. Семья дружная, трудолюбивая и активная.</a:t>
            </a:r>
            <a:endParaRPr lang="ru-RU" sz="1100" dirty="0">
              <a:effectLst/>
              <a:latin typeface="Monotype Corsiva" panose="03010101010201010101" pitchFamily="66" charset="0"/>
              <a:ea typeface="Calibri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59" b="9385"/>
          <a:stretch/>
        </p:blipFill>
        <p:spPr bwMode="auto">
          <a:xfrm>
            <a:off x="5402639" y="609462"/>
            <a:ext cx="1615206" cy="246537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3" b="12668"/>
          <a:stretch/>
        </p:blipFill>
        <p:spPr bwMode="auto">
          <a:xfrm>
            <a:off x="7196538" y="2057545"/>
            <a:ext cx="1563556" cy="246537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176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513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35640" y="2872673"/>
            <a:ext cx="54416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ru-RU" sz="2800" b="1" i="1" dirty="0">
                <a:solidFill>
                  <a:srgbClr val="C0504D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2024 - Год семьи в РФ и Год научно-технологического развития в </a:t>
            </a:r>
            <a:r>
              <a:rPr lang="ru-RU" sz="2800" b="1" i="1" dirty="0" smtClean="0">
                <a:solidFill>
                  <a:srgbClr val="C0504D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РТ</a:t>
            </a:r>
          </a:p>
          <a:p>
            <a:pPr defTabSz="914400">
              <a:defRPr/>
            </a:pPr>
            <a:r>
              <a:rPr lang="ru-RU" sz="2800" b="1" i="1" dirty="0" smtClean="0">
                <a:solidFill>
                  <a:srgbClr val="C0504D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Семейные  творческие объединения</a:t>
            </a:r>
            <a:endParaRPr lang="ru-RU" sz="2800" b="1" i="1" dirty="0">
              <a:solidFill>
                <a:srgbClr val="C0504D"/>
              </a:solidFill>
              <a:latin typeface="Monotype Corsiva" panose="03010101010201010101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06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0375" y="238125"/>
            <a:ext cx="478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ru-RU" sz="1800" b="1" i="1" dirty="0" smtClean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Творческая  семья  </a:t>
            </a:r>
            <a:r>
              <a:rPr lang="ru-RU" sz="1800" b="1" i="1" dirty="0" err="1" smtClean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Бикташовых</a:t>
            </a:r>
            <a:r>
              <a:rPr lang="ru-RU" sz="1800" b="1" i="1" dirty="0" smtClean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 </a:t>
            </a:r>
            <a:endParaRPr lang="ru-RU" sz="1800" b="1" i="1" dirty="0">
              <a:solidFill>
                <a:srgbClr val="C0504D"/>
              </a:solidFill>
              <a:latin typeface="Monotype Corsiva" panose="03010101010201010101" pitchFamily="66" charset="0"/>
              <a:cs typeface="Arial" pitchFamily="34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504" y="607457"/>
            <a:ext cx="2511985" cy="163585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TextBox 5"/>
          <p:cNvSpPr txBox="1"/>
          <p:nvPr/>
        </p:nvSpPr>
        <p:spPr>
          <a:xfrm>
            <a:off x="396510" y="822901"/>
            <a:ext cx="5170810" cy="4011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На базе Центра татарской культуры «НУР»  </a:t>
            </a:r>
            <a:r>
              <a:rPr lang="ru-RU" dirty="0" smtClean="0">
                <a:latin typeface="Monotype Corsiva" panose="03010101010201010101" pitchFamily="66" charset="0"/>
                <a:ea typeface="Calibri"/>
                <a:cs typeface="Times New Roman"/>
              </a:rPr>
              <a:t>работает 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семейное творческое объединение «</a:t>
            </a:r>
            <a:r>
              <a:rPr lang="tt-RU" dirty="0">
                <a:latin typeface="Monotype Corsiva" panose="03010101010201010101" pitchFamily="66" charset="0"/>
                <a:ea typeface="Calibri"/>
                <a:cs typeface="Times New Roman"/>
              </a:rPr>
              <a:t>Гаилә учагы» («Семейный очаг»), где активными участниками  являются семья Бикташовых.  Они очень разносторонняя семья - это и </a:t>
            </a:r>
            <a:r>
              <a:rPr lang="tt-RU" dirty="0" smtClean="0">
                <a:latin typeface="Monotype Corsiva" panose="03010101010201010101" pitchFamily="66" charset="0"/>
                <a:ea typeface="Calibri"/>
                <a:cs typeface="Times New Roman"/>
              </a:rPr>
              <a:t>спортсмены, и певцы</a:t>
            </a:r>
            <a:r>
              <a:rPr lang="tt-RU" dirty="0">
                <a:latin typeface="Monotype Corsiva" panose="03010101010201010101" pitchFamily="66" charset="0"/>
                <a:ea typeface="Calibri"/>
                <a:cs typeface="Times New Roman"/>
              </a:rPr>
              <a:t>, и танцоры,  и актеры театра, участники многих мероприятий, районных и республиканских конкурсах.</a:t>
            </a:r>
            <a:endParaRPr lang="ru-RU" sz="1100" dirty="0"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tt-RU" dirty="0">
                <a:latin typeface="Monotype Corsiva" panose="03010101010201010101" pitchFamily="66" charset="0"/>
                <a:ea typeface="Calibri"/>
                <a:cs typeface="Times New Roman"/>
              </a:rPr>
              <a:t>Главным вдохновителем  является Бикташова Фирюза Талибовна – заведующая отделом (сектора) Центра татарской культуры 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«Нур»</a:t>
            </a:r>
            <a:r>
              <a:rPr lang="tt-RU" dirty="0">
                <a:latin typeface="Monotype Corsiva" panose="03010101010201010101" pitchFamily="66" charset="0"/>
                <a:ea typeface="Calibri"/>
                <a:cs typeface="Times New Roman"/>
              </a:rPr>
              <a:t>. Под ее руководством выступают ее дети Сабрина и Малика, муж Ильнар, золовка Миляуша и даже свекровь Энлже Миннахметовна. Одной из последних творческих работ семьи Бикташовых стала театральная постановка 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«Адашкан язмышлар» по пьесе Эльмиры Ибрагимовой. </a:t>
            </a:r>
            <a:endParaRPr lang="ru-RU" sz="1100" dirty="0"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tt-RU" dirty="0">
                <a:latin typeface="Monotype Corsiva" panose="03010101010201010101" pitchFamily="66" charset="0"/>
                <a:ea typeface="Calibri"/>
                <a:cs typeface="Times New Roman"/>
              </a:rPr>
              <a:t> 	Творчество укрепляет семейные узы Бикташовых и оно  в их жизни занимает огромное </a:t>
            </a:r>
            <a:r>
              <a:rPr lang="tt-RU" dirty="0" smtClean="0">
                <a:latin typeface="Monotype Corsiva" panose="03010101010201010101" pitchFamily="66" charset="0"/>
                <a:ea typeface="Calibri"/>
                <a:cs typeface="Times New Roman"/>
              </a:rPr>
              <a:t>место. </a:t>
            </a:r>
            <a:r>
              <a:rPr lang="tt-RU" dirty="0">
                <a:latin typeface="Monotype Corsiva" panose="03010101010201010101" pitchFamily="66" charset="0"/>
                <a:ea typeface="Calibri"/>
                <a:cs typeface="Times New Roman"/>
              </a:rPr>
              <a:t>Л</a:t>
            </a:r>
            <a:r>
              <a:rPr lang="tt-RU" dirty="0" smtClean="0">
                <a:latin typeface="Monotype Corsiva" panose="03010101010201010101" pitchFamily="66" charset="0"/>
                <a:ea typeface="Calibri"/>
                <a:cs typeface="Times New Roman"/>
              </a:rPr>
              <a:t>юбовь </a:t>
            </a:r>
            <a:r>
              <a:rPr lang="tt-RU" dirty="0">
                <a:latin typeface="Monotype Corsiva" panose="03010101010201010101" pitchFamily="66" charset="0"/>
                <a:ea typeface="Calibri"/>
                <a:cs typeface="Times New Roman"/>
              </a:rPr>
              <a:t>к музыке и песне прививается детям с малых лет. Взрослое поколение семьи поддерживают творческий потенциал своих детей, уделяя большое внимание их разностороннему воспитанию.</a:t>
            </a:r>
            <a:endParaRPr lang="ru-RU" sz="1100" dirty="0">
              <a:effectLst/>
              <a:latin typeface="Monotype Corsiva" panose="03010101010201010101" pitchFamily="66" charset="0"/>
              <a:ea typeface="Calibri"/>
              <a:cs typeface="Times New Roman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504" y="2684882"/>
            <a:ext cx="2565906" cy="205817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83199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3925" y="160338"/>
            <a:ext cx="4243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ru-RU" sz="1800" b="1" i="1" dirty="0" smtClean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Достижения  семьи  </a:t>
            </a:r>
            <a:r>
              <a:rPr lang="ru-RU" sz="1800" b="1" i="1" dirty="0" err="1" smtClean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Бикташовых</a:t>
            </a:r>
            <a:r>
              <a:rPr lang="ru-RU" sz="1800" b="1" i="1" dirty="0" smtClean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 </a:t>
            </a:r>
            <a:endParaRPr lang="ru-RU" sz="1800" b="1" i="1" dirty="0">
              <a:solidFill>
                <a:srgbClr val="C0504D"/>
              </a:solidFill>
              <a:latin typeface="Monotype Corsiva" panose="03010101010201010101" pitchFamily="66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6375" y="679731"/>
            <a:ext cx="7792630" cy="4011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/>
              <a:buChar char=""/>
            </a:pP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Призеры зонального  этапа Республиканского фестиваля –конкурса детского народного  творчества «Без бергэ-2022» в номинации «Творческая семья»- 1 место</a:t>
            </a:r>
            <a:endParaRPr lang="ru-RU" sz="1100" dirty="0"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/>
              <a:buChar char=""/>
            </a:pP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Диплом участника Зонального фестиваля семей Татарстана в </a:t>
            </a:r>
            <a:r>
              <a:rPr lang="en-US" dirty="0">
                <a:latin typeface="Monotype Corsiva" panose="03010101010201010101" pitchFamily="66" charset="0"/>
                <a:ea typeface="Calibri"/>
                <a:cs typeface="Times New Roman"/>
              </a:rPr>
              <a:t>XVII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 республиканском конкурсе красоты и материнства и семьи «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Нечкэбил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» Семья 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Бикташовых</a:t>
            </a:r>
            <a:endParaRPr lang="ru-RU" sz="1100" dirty="0"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/>
              <a:buChar char=""/>
            </a:pP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Диплом победителя в конкурсе «Сабантуй сылуы-2023» 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Сабрина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Бикташова</a:t>
            </a:r>
            <a:endParaRPr lang="ru-RU" sz="1100" dirty="0"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/>
              <a:buChar char=""/>
            </a:pP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Дипломанты </a:t>
            </a:r>
            <a:r>
              <a:rPr lang="en-US" dirty="0">
                <a:latin typeface="Monotype Corsiva" panose="03010101010201010101" pitchFamily="66" charset="0"/>
                <a:ea typeface="Calibri"/>
                <a:cs typeface="Times New Roman"/>
              </a:rPr>
              <a:t>XXIII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 Межрегионального конкурса коллективов «Идел-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йорт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 2023» имени Шамиля Закирова. </a:t>
            </a:r>
            <a:endParaRPr lang="ru-RU" sz="1100" dirty="0"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/>
              <a:buChar char=""/>
            </a:pP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Диплом 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победетиля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 «за Лучшую женскую роль» Фирюза 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Биткшова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 XXIII Межрегионального конкурса коллективов «Идел-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йорт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 2023» имени Шамиля Закирова.</a:t>
            </a:r>
            <a:endParaRPr lang="ru-RU" sz="1100" dirty="0"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/>
              <a:buChar char=""/>
            </a:pP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Призеры муниципального этапа Фестиваля родословной «Эхо веков в истории семьи-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тарихта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 без 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эзлебез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» в РТ Семье 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Бикташовых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 за </a:t>
            </a:r>
            <a:r>
              <a:rPr lang="en-US" dirty="0">
                <a:latin typeface="Monotype Corsiva" panose="03010101010201010101" pitchFamily="66" charset="0"/>
                <a:ea typeface="Calibri"/>
                <a:cs typeface="Times New Roman"/>
              </a:rPr>
              <a:t>III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 место.</a:t>
            </a:r>
            <a:endParaRPr lang="ru-RU" sz="1100" dirty="0"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/>
              <a:buChar char=""/>
            </a:pP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Призеры муниципального этапа Республиканского фестиваля –конкурса детского народного  творчества «Без бергэ-2024» в номинации «Творческая семья»- 2 место</a:t>
            </a:r>
            <a:endParaRPr lang="ru-RU" sz="1100" dirty="0"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/>
              <a:buChar char=""/>
            </a:pPr>
            <a:r>
              <a:rPr lang="tt-RU" dirty="0">
                <a:latin typeface="Monotype Corsiva" panose="03010101010201010101" pitchFamily="66" charset="0"/>
                <a:ea typeface="Calibri"/>
                <a:cs typeface="Times New Roman"/>
              </a:rPr>
              <a:t>Диплом победителя в районном конкурсе “Традиции моей семьи” Семья Бикташовых</a:t>
            </a:r>
            <a:endParaRPr lang="ru-RU" sz="1100" dirty="0"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/>
              <a:buChar char=""/>
            </a:pPr>
            <a:r>
              <a:rPr lang="tt-RU" dirty="0">
                <a:latin typeface="Monotype Corsiva" panose="03010101010201010101" pitchFamily="66" charset="0"/>
                <a:ea typeface="Calibri"/>
                <a:cs typeface="Times New Roman"/>
              </a:rPr>
              <a:t>Благодарственное письмо за участие в  I Межрегиональный творческий фестиваль «Талант – твой дар бесценный», посвященный Г.Сагирову</a:t>
            </a:r>
            <a:endParaRPr lang="ru-RU" sz="1100" dirty="0"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/>
              <a:buChar char=""/>
            </a:pPr>
            <a:r>
              <a:rPr lang="tt-RU" dirty="0">
                <a:latin typeface="Monotype Corsiva" panose="03010101010201010101" pitchFamily="66" charset="0"/>
                <a:ea typeface="Calibri"/>
                <a:cs typeface="Times New Roman"/>
              </a:rPr>
              <a:t>Благодарственное письмо от командира в/ч 29657 Р.Ибрагимова за оказанную помощь землякам, находящимся в зоне СВО</a:t>
            </a:r>
            <a:endParaRPr lang="ru-RU" sz="1100" dirty="0">
              <a:effectLst/>
              <a:latin typeface="Monotype Corsiva" panose="03010101010201010101" pitchFamily="66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8619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5200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221896" y="240130"/>
            <a:ext cx="4293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ru-RU" sz="1800" b="1" i="1" dirty="0" smtClean="0">
                <a:solidFill>
                  <a:schemeClr val="accent2"/>
                </a:solidFill>
                <a:latin typeface="Monotype Corsiva" panose="03010101010201010101" pitchFamily="66" charset="0"/>
                <a:cs typeface="Arial" pitchFamily="34" charset="0"/>
              </a:rPr>
              <a:t>Семья  Абрамовых  </a:t>
            </a:r>
            <a:endParaRPr lang="ru-RU" sz="1800" b="1" i="1" dirty="0">
              <a:solidFill>
                <a:schemeClr val="accent2"/>
              </a:solidFill>
              <a:latin typeface="Monotype Corsiva" panose="03010101010201010101" pitchFamily="66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1964" y="822901"/>
            <a:ext cx="3892269" cy="3900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Василий Дмитриевич и Альбина Алексеевна вместе почти </a:t>
            </a:r>
            <a:r>
              <a:rPr lang="ru-RU" dirty="0" smtClean="0">
                <a:solidFill>
                  <a:srgbClr val="1A1A1A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полвека.</a:t>
            </a:r>
            <a:r>
              <a:rPr lang="ru-RU" dirty="0" smtClean="0">
                <a:latin typeface="Monotype Corsiva" panose="03010101010201010101" pitchFamily="66" charset="0"/>
                <a:ea typeface="Times New Roman"/>
                <a:cs typeface="Times New Roman"/>
              </a:rPr>
              <a:t> </a:t>
            </a:r>
            <a:r>
              <a:rPr lang="ru-RU" dirty="0" smtClean="0">
                <a:solidFill>
                  <a:srgbClr val="1A1A1A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Оба 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выросли в многодетных семьях.</a:t>
            </a:r>
            <a:endParaRPr lang="ru-RU" dirty="0"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Всю свою жизнь посвятили школе- проработали вместе до самой пенсии в родной сельской школе. </a:t>
            </a:r>
            <a:endParaRPr lang="ru-RU" dirty="0"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Вырастили и воспитали 4 детей. Все имеют высшее </a:t>
            </a:r>
            <a:r>
              <a:rPr lang="ru-RU" dirty="0" smtClean="0">
                <a:solidFill>
                  <a:srgbClr val="1A1A1A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образование, 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обзавелись своими семьями. </a:t>
            </a:r>
            <a:r>
              <a:rPr lang="ru-RU" dirty="0" smtClean="0">
                <a:solidFill>
                  <a:srgbClr val="1A1A1A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У 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них 4 внука и 3 внучки.</a:t>
            </a:r>
            <a:endParaRPr lang="ru-RU" dirty="0"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Кроме того, они активно проявляют себя в культурной деятельности- Василий Дмитриевич на протяжении долгих лет является руководителем ансамбля, а Альбина Алексеевна - участницей данного ансамбля. </a:t>
            </a:r>
            <a:endParaRPr lang="ru-RU" dirty="0"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Принимают участие во всех мероприятиях села, города и района. </a:t>
            </a:r>
            <a:endParaRPr lang="ru-RU" dirty="0"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 </a:t>
            </a:r>
            <a:endParaRPr lang="ru-RU" dirty="0"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dirty="0" smtClean="0">
              <a:solidFill>
                <a:srgbClr val="212529"/>
              </a:solidFill>
              <a:latin typeface="Monotype Corsiva" panose="03010101010201010101" pitchFamily="66" charset="0"/>
              <a:ea typeface="Times New Roman"/>
              <a:cs typeface="Times New Roman"/>
            </a:endParaRPr>
          </a:p>
        </p:txBody>
      </p:sp>
      <p:pic>
        <p:nvPicPr>
          <p:cNvPr id="4098" name="Picture 2" descr="D:\СВЕТЛАНА ФУТАЖИ\ДНИ КУЛЬТУРЫ\2024 Дни               культуры                8 октября\семейные династии\Абрамовы\11dd4d5f-4e66-44b1-954b-98669aeb84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156" y="2849282"/>
            <a:ext cx="2907421" cy="218056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СВЕТЛАНА ФУТАЖИ\ДНИ КУЛЬТУРЫ\2024 Дни               культуры                8 октября\семейные династии\Абрамовы\IMG_465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156" y="514017"/>
            <a:ext cx="2940866" cy="22056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24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0375" y="238125"/>
            <a:ext cx="478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ru-RU" sz="1800" b="1" i="1" dirty="0" smtClean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Музыкальная семья  Фасхутдиновых   </a:t>
            </a:r>
            <a:endParaRPr lang="ru-RU" sz="1800" b="1" i="1" dirty="0">
              <a:solidFill>
                <a:srgbClr val="C0504D"/>
              </a:solidFill>
              <a:latin typeface="Monotype Corsiva" panose="03010101010201010101" pitchFamily="66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4375" y="728284"/>
            <a:ext cx="5143500" cy="4011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Выступления начатые двумя родными сестрами –ветеранами сцены </a:t>
            </a:r>
            <a:r>
              <a:rPr lang="ru-RU" dirty="0" err="1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Зухрой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dirty="0" err="1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Зарифуллиной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(</a:t>
            </a:r>
            <a:r>
              <a:rPr lang="ru-RU" dirty="0" err="1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Фасхудиновой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)  и </a:t>
            </a:r>
            <a:r>
              <a:rPr lang="ru-RU" dirty="0" err="1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Фаузией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dirty="0" err="1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Калимуллиной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(</a:t>
            </a:r>
            <a:r>
              <a:rPr lang="ru-RU" dirty="0" err="1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Фасхутдиновой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) а также их близкими родственниками </a:t>
            </a:r>
            <a:r>
              <a:rPr lang="ru-RU" dirty="0" err="1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Хамдией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dirty="0" err="1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Гилязовой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и </a:t>
            </a:r>
            <a:r>
              <a:rPr lang="ru-RU" dirty="0" err="1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Гульчачак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dirty="0" err="1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Дирзизовой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, впоследствии переросли в вокальный ансамбль «</a:t>
            </a:r>
            <a:r>
              <a:rPr lang="ru-RU" dirty="0" err="1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Умырзая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» при </a:t>
            </a:r>
            <a:r>
              <a:rPr lang="ru-RU" dirty="0" err="1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Кривоозерском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сельском доме культуры. Несмотря на то, что ансамбль «</a:t>
            </a:r>
            <a:r>
              <a:rPr lang="ru-RU" dirty="0" err="1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Умырзая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» существует не так много, участники коллектива вскоре организовали в окрестных деревнях благотворительные концерты в поддержку бойцов, находящихся в зоне специальной военной операции и были отмечены почетной грамотой Главы </a:t>
            </a:r>
            <a:r>
              <a:rPr lang="ru-RU" dirty="0" err="1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Гайтанского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сельского поселения </a:t>
            </a:r>
            <a:r>
              <a:rPr lang="ru-RU" dirty="0" err="1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Нурлатского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муниципального района. Летом  2024 года приняли участие в перекрестном концерте и удостоились благодарственного письма от главы </a:t>
            </a:r>
            <a:r>
              <a:rPr lang="ru-RU" dirty="0" err="1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Шенталинского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района. Репертуар ансамбля подснежник очень богат, есть и забытые народом фольклорные песни, и ретро-песни, и шуточные частушки. Сегодня «</a:t>
            </a:r>
            <a:r>
              <a:rPr lang="ru-RU" dirty="0" err="1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Умырзая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» работает над музыкальным представлением «</a:t>
            </a:r>
            <a:r>
              <a:rPr lang="ru-RU" dirty="0" err="1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Әйтмә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dirty="0" err="1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дә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dirty="0" err="1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генә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dirty="0" err="1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инде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», приуроченного 2024 году-Году семьи. 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Впереди у коллектива новые творческие планы и обязательные победы.    </a:t>
            </a:r>
            <a:endParaRPr lang="ru-RU" sz="1100" dirty="0">
              <a:effectLst/>
              <a:latin typeface="Monotype Corsiva" panose="03010101010201010101" pitchFamily="66" charset="0"/>
              <a:ea typeface="Calibri"/>
              <a:cs typeface="Times New Roman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" t="1388" r="347" b="3354"/>
          <a:stretch/>
        </p:blipFill>
        <p:spPr bwMode="auto">
          <a:xfrm>
            <a:off x="6110121" y="621781"/>
            <a:ext cx="2491713" cy="21120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D:\СВЕТЛАНА ФУТАЖИ\ДНИ КУЛЬТУРЫ\2024 Дни               культуры                8 октября\2 творческие династии\IMG_20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121" y="3183944"/>
            <a:ext cx="2491713" cy="155537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67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2025" y="238125"/>
            <a:ext cx="428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ru-RU" sz="1800" b="1" i="1" dirty="0" smtClean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Театральная семья  </a:t>
            </a:r>
            <a:r>
              <a:rPr lang="ru-RU" sz="1800" b="1" i="1" dirty="0" err="1" smtClean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Аглетдиновых</a:t>
            </a:r>
            <a:r>
              <a:rPr lang="ru-RU" sz="1800" b="1" i="1" dirty="0" smtClean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  </a:t>
            </a:r>
            <a:endParaRPr lang="ru-RU" sz="1800" b="1" i="1" dirty="0">
              <a:solidFill>
                <a:srgbClr val="C0504D"/>
              </a:solidFill>
              <a:latin typeface="Monotype Corsiva" panose="03010101010201010101" pitchFamily="66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5350" y="728284"/>
            <a:ext cx="4914900" cy="3603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100" dirty="0"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Семье Мансура 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Гусмановича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 и 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Тэнзили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Махмутовны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 33 года, из них они 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одинадцать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 лет  в 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Степноозерском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 народном театре. Мансур 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Гусманович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 начинал с маленьких ролей в </a:t>
            </a:r>
            <a:r>
              <a:rPr lang="ru-RU" dirty="0" smtClean="0">
                <a:latin typeface="Monotype Corsiva" panose="03010101010201010101" pitchFamily="66" charset="0"/>
                <a:ea typeface="Calibri"/>
                <a:cs typeface="Times New Roman"/>
              </a:rPr>
              <a:t>1996 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году, далее писал сценарии. За эти годы Мансур накопил немалый творческий опыт, которым сегодня с </a:t>
            </a:r>
            <a:r>
              <a:rPr lang="ru-RU" dirty="0" smtClean="0">
                <a:latin typeface="Monotype Corsiva" panose="03010101010201010101" pitchFamily="66" charset="0"/>
                <a:ea typeface="Calibri"/>
                <a:cs typeface="Times New Roman"/>
              </a:rPr>
              <a:t>удовольствием 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делится с поколением артистов. С 2013 года он  является руководителем, режиссером театра. А спутница жизни 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Тэнзилэ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Махмутовна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 не только занимается актерской деятельностью, она и  костюмер, и помогает музыкальным сопровождением постановок. За время руководства Мансура 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Гусмановича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 в театре были поставлены различные постановки по пьесам и рассказам, такие как «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Коткарыгыз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каравыл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», 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Ачкыч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кайда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», «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Кичер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 мине, 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Энкэй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», «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Язмыш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», «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Курэзэче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Зольфирэ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», «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Капчыктагы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Мэгьфия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», «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Кариев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яши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йорэклэрдэ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» и другие. </a:t>
            </a:r>
            <a:endParaRPr lang="ru-RU" sz="1100" dirty="0">
              <a:effectLst/>
              <a:latin typeface="Monotype Corsiva" panose="03010101010201010101" pitchFamily="66" charset="0"/>
              <a:ea typeface="Calibri"/>
              <a:cs typeface="Times New Roman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925" y="1089791"/>
            <a:ext cx="1976100" cy="296391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86370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8675" y="238125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ru-RU" sz="1800" b="1" i="1" dirty="0" smtClean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Музыкальная семья  Артамоновых   </a:t>
            </a:r>
            <a:endParaRPr lang="ru-RU" sz="1800" b="1" i="1" dirty="0">
              <a:solidFill>
                <a:srgbClr val="C0504D"/>
              </a:solidFill>
              <a:latin typeface="Monotype Corsiva" panose="03010101010201010101" pitchFamily="66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8283" y="1035781"/>
            <a:ext cx="4126938" cy="3142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1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Музыкальная семья Артамоновых принимает участие во многих мероприятиях города и района. Мама Антонина Анатольевна работает в культурно-досуговом центре «Грани» в должности методиста. А дети Владислав и Лилия являются участниками творческой студии при КДЦ «Грани». С малых лет дети поют вместе с мамой. В их репертуаре имеются песни патриотические, о любви к родному краю. Особенностью этой семьи являются песни и стихи на чувашском языке, ведь семья Артамоновых ежегодные активные участники Всероссийского, районного праздника чувашской культуры «</a:t>
            </a:r>
            <a:r>
              <a:rPr lang="ru-RU" dirty="0" err="1">
                <a:latin typeface="Monotype Corsiva" panose="03010101010201010101" pitchFamily="66" charset="0"/>
                <a:ea typeface="Calibri"/>
                <a:cs typeface="Times New Roman"/>
              </a:rPr>
              <a:t>Уяв</a:t>
            </a:r>
            <a:r>
              <a:rPr lang="ru-RU" dirty="0">
                <a:latin typeface="Monotype Corsiva" panose="03010101010201010101" pitchFamily="66" charset="0"/>
                <a:ea typeface="Calibri"/>
                <a:cs typeface="Times New Roman"/>
              </a:rPr>
              <a:t>».</a:t>
            </a:r>
            <a:endParaRPr lang="ru-RU" sz="1100" dirty="0">
              <a:effectLst/>
              <a:latin typeface="Monotype Corsiva" panose="03010101010201010101" pitchFamily="66" charset="0"/>
              <a:ea typeface="Calibri"/>
              <a:cs typeface="Times New Roman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4" t="1747" r="16227" b="8288"/>
          <a:stretch/>
        </p:blipFill>
        <p:spPr bwMode="auto">
          <a:xfrm>
            <a:off x="7171309" y="362263"/>
            <a:ext cx="1647340" cy="203653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4" name="Picture 2" descr="D:\СВЕТЛАНА ФУТАЖИ\ДНИ КУЛЬТУРЫ\2024 Дни               культуры                8 октября\2 творческие династии\IMG_208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9"/>
          <a:stretch/>
        </p:blipFill>
        <p:spPr bwMode="auto">
          <a:xfrm>
            <a:off x="5248275" y="362262"/>
            <a:ext cx="1594943" cy="203653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D:\СВЕТЛАНА ФУТАЖИ\ДНИ КУЛЬТУРЫ\2024 Дни               культуры                8 октября\attach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5"/>
          <a:stretch/>
        </p:blipFill>
        <p:spPr bwMode="auto">
          <a:xfrm>
            <a:off x="5575412" y="2571750"/>
            <a:ext cx="2969777" cy="227609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44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0375" y="238125"/>
            <a:ext cx="478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ru-RU" sz="1800" b="1" i="1" dirty="0" smtClean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Музыкальная семья  Исаевых  </a:t>
            </a:r>
            <a:endParaRPr lang="ru-RU" sz="1800" b="1" i="1" dirty="0">
              <a:solidFill>
                <a:srgbClr val="C0504D"/>
              </a:solidFill>
              <a:latin typeface="Monotype Corsiva" panose="03010101010201010101" pitchFamily="66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1050" y="607457"/>
            <a:ext cx="5495925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 smtClean="0">
                <a:solidFill>
                  <a:srgbClr val="1A1A1A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Зоя 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Алексеевна Исаева заведующая отделом(сектора) Вишнево-Полянского сельского </a:t>
            </a:r>
            <a:r>
              <a:rPr lang="ru-RU" dirty="0" smtClean="0">
                <a:solidFill>
                  <a:srgbClr val="1A1A1A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клуба. 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Музыку она всегда любила. Первую песню спела со сцены в начальном классе. Это песня «Пропала собака» - вспоминает Зоя Исаева. Повзрослев исполняла  добрую песню «Родительский дом». Обучаясь в Ульяновске обязательно посещала все музыкальные и творческие объединения. С мужем Александром они активные участники вокального ансамбля «Вишневая рапсодия» </a:t>
            </a:r>
            <a:r>
              <a:rPr lang="ru-RU" dirty="0" smtClean="0">
                <a:solidFill>
                  <a:srgbClr val="1A1A1A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и</a:t>
            </a:r>
            <a:r>
              <a:rPr lang="ru-RU" sz="1100" dirty="0" smtClean="0">
                <a:latin typeface="Monotype Corsiva" panose="03010101010201010101" pitchFamily="66" charset="0"/>
                <a:ea typeface="Times New Roman"/>
                <a:cs typeface="Times New Roman"/>
              </a:rPr>
              <a:t> </a:t>
            </a:r>
            <a:r>
              <a:rPr lang="ru-RU" dirty="0" smtClean="0">
                <a:solidFill>
                  <a:srgbClr val="1A1A1A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чувашского 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коллектива «</a:t>
            </a:r>
            <a:r>
              <a:rPr lang="ru-RU" dirty="0" err="1">
                <a:solidFill>
                  <a:srgbClr val="1A1A1A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Телей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», что действуют при сельском клубе. Александр с детства играет на гармошке. Хотя у него нет музыкального образования, </a:t>
            </a:r>
            <a:r>
              <a:rPr lang="ru-RU" dirty="0" smtClean="0">
                <a:solidFill>
                  <a:srgbClr val="1A1A1A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он 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моментально подбирает любую мелодию. А</a:t>
            </a:r>
            <a:r>
              <a:rPr lang="ru-RU" dirty="0" smtClean="0">
                <a:solidFill>
                  <a:srgbClr val="1A1A1A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ктивный 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участник конкурса «Играй гармонь». Будучи постоянными участниками районных и областных конкурсов Исаевы имеют множество наград и дипломов.</a:t>
            </a:r>
            <a:endParaRPr lang="ru-RU" sz="1100" dirty="0"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Дочь также пошла по стопам матери, отучилась в музыкальной школе </a:t>
            </a:r>
            <a:r>
              <a:rPr lang="ru-RU" dirty="0" smtClean="0">
                <a:solidFill>
                  <a:srgbClr val="1A1A1A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г. 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Нурлат. После окончания 9 классов поступила в </a:t>
            </a:r>
            <a:r>
              <a:rPr lang="ru-RU" dirty="0" err="1">
                <a:solidFill>
                  <a:srgbClr val="1A1A1A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Набережночелнинский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 педагогический колледж на музыкальное отделение. На данный момент работает в школе, преподает музыку детям.</a:t>
            </a:r>
            <a:endParaRPr lang="ru-RU" sz="1100" dirty="0"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 </a:t>
            </a:r>
            <a:r>
              <a:rPr lang="ru-RU" dirty="0" smtClean="0">
                <a:solidFill>
                  <a:srgbClr val="1A1A1A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Музыка </a:t>
            </a:r>
            <a:r>
              <a:rPr lang="ru-RU" dirty="0">
                <a:solidFill>
                  <a:srgbClr val="1A1A1A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в их жизни занимает огромное место и несмотря на все заботы, семья Исаевых находит время вести активный образ жизни и принимать участие в деятельности села и района.</a:t>
            </a:r>
            <a:endParaRPr lang="ru-RU" sz="1100" dirty="0">
              <a:effectLst/>
              <a:latin typeface="Monotype Corsiva" panose="03010101010201010101" pitchFamily="66" charset="0"/>
              <a:ea typeface="Calibri"/>
              <a:cs typeface="Times New Roman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18" y="504825"/>
            <a:ext cx="2421582" cy="17488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766" y="2410426"/>
            <a:ext cx="2065086" cy="238279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105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09625" y="238125"/>
            <a:ext cx="2867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ru-RU" sz="1800" b="1" i="1" dirty="0" smtClean="0">
                <a:solidFill>
                  <a:schemeClr val="accent2"/>
                </a:solidFill>
                <a:latin typeface="Monotype Corsiva" panose="03010101010201010101" pitchFamily="66" charset="0"/>
                <a:cs typeface="Arial" pitchFamily="34" charset="0"/>
              </a:rPr>
              <a:t>Муниципальный этап </a:t>
            </a:r>
          </a:p>
          <a:p>
            <a:pPr lvl="0" defTabSz="914400">
              <a:defRPr/>
            </a:pPr>
            <a:r>
              <a:rPr lang="ru-RU" sz="1800" b="1" i="1" dirty="0" smtClean="0">
                <a:solidFill>
                  <a:schemeClr val="accent2"/>
                </a:solidFill>
                <a:latin typeface="Monotype Corsiva" panose="03010101010201010101" pitchFamily="66" charset="0"/>
                <a:cs typeface="Arial" pitchFamily="34" charset="0"/>
              </a:rPr>
              <a:t>фестиваля «Эхо веков»</a:t>
            </a:r>
            <a:endParaRPr lang="ru-RU" sz="1800" b="1" i="1" dirty="0">
              <a:solidFill>
                <a:schemeClr val="accent2"/>
              </a:solidFill>
              <a:latin typeface="Monotype Corsiva" panose="03010101010201010101" pitchFamily="66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5325" y="914400"/>
            <a:ext cx="4933950" cy="4065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21 февраля 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в стенах Городского Дворца культуры прошел первый этап конкурса, в котором были представлены выставки, где участники представили свои генеалогические древа – родословные, семейные реликвии, передаваемые из поколения в поколение, национальные блюда и напитки, рассказали о народных традициях. За звание победителя боролись 4 семейные команды – Артамоновых, </a:t>
            </a:r>
            <a:r>
              <a:rPr lang="ru-RU" dirty="0" err="1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Бикташовых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, </a:t>
            </a:r>
            <a:r>
              <a:rPr lang="ru-RU" dirty="0" err="1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Соренковых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 и </a:t>
            </a:r>
            <a:r>
              <a:rPr lang="ru-RU" dirty="0" err="1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Гирфановых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. Второй этап фестиваля прошел на сцене Дворца культуры. Здесь каждая команда представила свою визитную карточку «Знакомьтесь, моя семья, мой род!», в рамках которой презентовала свою родословную, традиции яркой концертной программой.</a:t>
            </a:r>
            <a:endParaRPr lang="ru-RU" dirty="0"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По итогам двух этапов, победу одержала семья </a:t>
            </a:r>
            <a:r>
              <a:rPr lang="ru-RU" dirty="0" err="1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Гирфановых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.</a:t>
            </a:r>
            <a:r>
              <a:rPr lang="ru-RU" dirty="0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 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Им вручили диплом и сертификат на 50 </a:t>
            </a:r>
            <a:r>
              <a:rPr lang="ru-RU" dirty="0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тысяч рублей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. </a:t>
            </a:r>
            <a:endParaRPr lang="ru-RU" dirty="0" smtClean="0">
              <a:solidFill>
                <a:srgbClr val="212529"/>
              </a:solidFill>
              <a:latin typeface="Monotype Corsiva" panose="03010101010201010101" pitchFamily="66" charset="0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dirty="0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  <a:hlinkClick r:id="rId3"/>
              </a:rPr>
              <a:t>https</a:t>
            </a:r>
            <a:r>
              <a:rPr lang="en-US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  <a:hlinkClick r:id="rId3"/>
              </a:rPr>
              <a:t>://</a:t>
            </a:r>
            <a:r>
              <a:rPr lang="en-US" dirty="0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  <a:hlinkClick r:id="rId3"/>
              </a:rPr>
              <a:t>nurlat.tatarstan.ru/index.htm/news/2281615.htm</a:t>
            </a:r>
            <a:endParaRPr lang="ru-RU" dirty="0" smtClean="0">
              <a:solidFill>
                <a:srgbClr val="212529"/>
              </a:solidFill>
              <a:latin typeface="Monotype Corsiva" panose="03010101010201010101" pitchFamily="66" charset="0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latin typeface="Monotype Corsiva" panose="03010101010201010101" pitchFamily="66" charset="0"/>
                <a:ea typeface="Calibri"/>
                <a:cs typeface="Times New Roman"/>
                <a:hlinkClick r:id="rId4"/>
              </a:rPr>
              <a:t>https://nurlat-kultura.ru/news/2024/02/1990</a:t>
            </a:r>
            <a:r>
              <a:rPr lang="en-US" dirty="0" smtClean="0">
                <a:latin typeface="Monotype Corsiva" panose="03010101010201010101" pitchFamily="66" charset="0"/>
                <a:ea typeface="Calibri"/>
                <a:cs typeface="Times New Roman"/>
                <a:hlinkClick r:id="rId4"/>
              </a:rPr>
              <a:t>/</a:t>
            </a:r>
            <a:endParaRPr lang="ru-RU" dirty="0" smtClean="0">
              <a:latin typeface="Monotype Corsiva" panose="03010101010201010101" pitchFamily="66" charset="0"/>
              <a:ea typeface="Calibri"/>
              <a:cs typeface="Times New Roman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235" y="2466975"/>
            <a:ext cx="3031545" cy="202103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50" name="Picture 2" descr="https://tatarstan.ru/file/news/1321_n2281615_bi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235" y="507980"/>
            <a:ext cx="3002914" cy="168913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4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3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35640" y="2872673"/>
            <a:ext cx="54416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ru-RU" sz="2800" b="1" i="1" dirty="0">
                <a:solidFill>
                  <a:srgbClr val="C0504D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2024 - Год семьи в РФ и Год научно-технологического развития в </a:t>
            </a:r>
            <a:r>
              <a:rPr lang="ru-RU" sz="2800" b="1" i="1" dirty="0" smtClean="0">
                <a:solidFill>
                  <a:srgbClr val="C0504D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РТ</a:t>
            </a:r>
          </a:p>
          <a:p>
            <a:pPr defTabSz="914400">
              <a:defRPr/>
            </a:pPr>
            <a:r>
              <a:rPr lang="ru-RU" sz="2800" b="1" i="1" dirty="0" smtClean="0">
                <a:solidFill>
                  <a:srgbClr val="C0504D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Семейные туристические маршруты</a:t>
            </a:r>
            <a:endParaRPr lang="ru-RU" sz="2800" b="1" i="1" dirty="0">
              <a:solidFill>
                <a:srgbClr val="C0504D"/>
              </a:solidFill>
              <a:latin typeface="Monotype Corsiva" panose="03010101010201010101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35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513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66" y="685815"/>
            <a:ext cx="2538401" cy="382903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006" y="638908"/>
            <a:ext cx="2554908" cy="387594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975" y="685815"/>
            <a:ext cx="2447261" cy="382903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741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513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69" y="638174"/>
            <a:ext cx="2409006" cy="38011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604" y="638173"/>
            <a:ext cx="2420741" cy="38011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871" y="638174"/>
            <a:ext cx="2488171" cy="380112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145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513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58" y="654842"/>
            <a:ext cx="2517142" cy="374570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120" y="654843"/>
            <a:ext cx="2540160" cy="374570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829" y="654841"/>
            <a:ext cx="2448086" cy="374570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432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3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56" y="685800"/>
            <a:ext cx="3043192" cy="3960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C:\Users\Валиуллина Гузалия\Downloads\семейный маршру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305" y="729754"/>
            <a:ext cx="2899872" cy="38664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02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3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35640" y="2872673"/>
            <a:ext cx="54416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ru-RU" sz="2800" b="1" i="1" dirty="0">
                <a:solidFill>
                  <a:srgbClr val="C0504D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2024 - Год семьи в РФ и Год научно-технологического развития в </a:t>
            </a:r>
            <a:r>
              <a:rPr lang="ru-RU" sz="2800" b="1" i="1" dirty="0" smtClean="0">
                <a:solidFill>
                  <a:srgbClr val="C0504D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РТ</a:t>
            </a:r>
          </a:p>
          <a:p>
            <a:pPr defTabSz="914400">
              <a:defRPr/>
            </a:pPr>
            <a:r>
              <a:rPr lang="ru-RU" sz="2800" b="1" i="1" dirty="0" smtClean="0">
                <a:solidFill>
                  <a:srgbClr val="C0504D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Объекты  нематериального этнокультурного  достояния</a:t>
            </a:r>
            <a:endParaRPr lang="ru-RU" sz="2800" b="1" i="1" dirty="0">
              <a:solidFill>
                <a:srgbClr val="C0504D"/>
              </a:solidFill>
              <a:latin typeface="Monotype Corsiva" panose="03010101010201010101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30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5349" y="238125"/>
            <a:ext cx="4352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ru-RU" sz="1800" b="1" i="1" dirty="0" smtClean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«</a:t>
            </a:r>
            <a:r>
              <a:rPr lang="ru-RU" sz="1800" b="1" i="1" dirty="0" err="1" smtClean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Керхи</a:t>
            </a:r>
            <a:r>
              <a:rPr lang="ru-RU" sz="1800" b="1" i="1" dirty="0" smtClean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  </a:t>
            </a:r>
            <a:r>
              <a:rPr lang="ru-RU" sz="1800" b="1" i="1" dirty="0" err="1" smtClean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сара</a:t>
            </a:r>
            <a:r>
              <a:rPr lang="ru-RU" sz="1800" b="1" i="1" dirty="0" smtClean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»  - УЯВ (Фольклорный праздник) </a:t>
            </a:r>
            <a:endParaRPr lang="ru-RU" sz="1800" b="1" i="1" dirty="0">
              <a:solidFill>
                <a:srgbClr val="C0504D"/>
              </a:solidFill>
              <a:latin typeface="Monotype Corsiva" panose="03010101010201010101" pitchFamily="66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9625" y="822901"/>
            <a:ext cx="473392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/>
            <a:r>
              <a:rPr lang="ru-RU" b="1" dirty="0" smtClean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Ареал 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распространения- с. Андреевка </a:t>
            </a:r>
          </a:p>
          <a:p>
            <a:pPr lvl="0" algn="just" defTabSz="914400"/>
            <a:r>
              <a:rPr lang="ru-RU" dirty="0" smtClean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Праздник </a:t>
            </a:r>
            <a:r>
              <a:rPr lang="ru-RU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«</a:t>
            </a:r>
            <a:r>
              <a:rPr lang="ru-RU" dirty="0" err="1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Керхи</a:t>
            </a:r>
            <a:r>
              <a:rPr lang="ru-RU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сари» очень древний. Самое подходящее время празднования  -  ноябрь и  не позднее 21 ноября, до  Михайлова дня. После осенних уборочных работ, завершения молотьбы чуваши готовятся к зиме. Собранный урожай закладывают в закрома, а часть  отвозят на мельницу. Тем временем хозяйки проращивают зерно, затем   его сушат и готовят солод для пива. В назначенный день хозяйка накрывает на стол. К старейшине рода приглашают всех родственников и соседей. На стол обязательно ставят каравай хлеба из нового урожая, мёд  и кувшин с новым пивом, который после специальной молитвы «старят», т. е. смешивают со старым, чтобы пива хватило на весь год. Гости приходят со своим угощением, со своим пивом, приготовленным из нового солода. В каждом доме загодя готовятся к празднику. </a:t>
            </a:r>
            <a:r>
              <a:rPr lang="ru-RU" dirty="0" smtClean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После </a:t>
            </a:r>
            <a:r>
              <a:rPr lang="ru-RU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окончания праздника </a:t>
            </a:r>
            <a:r>
              <a:rPr lang="ru-RU" dirty="0" smtClean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гостей провожают до ворот, при этом преподносят кружку пива (</a:t>
            </a:r>
            <a:r>
              <a:rPr lang="ru-RU" dirty="0" err="1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сюл</a:t>
            </a:r>
            <a:r>
              <a:rPr lang="ru-RU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курки).</a:t>
            </a:r>
          </a:p>
        </p:txBody>
      </p:sp>
      <p:pic>
        <p:nvPicPr>
          <p:cNvPr id="5124" name="Picture 4" descr="D:\СВЕТЛАНА ФУТАЖИ\ДНИ КУЛЬТУРЫ\2024 Дни               культуры                8 октября\НЭКД\P21864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130" y="405267"/>
            <a:ext cx="2782448" cy="20870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СВЕТЛАНА ФУТАЖИ\ДНИ КУЛЬТУРЫ\2024 Дни               культуры                8 октября\НЭКД\P21864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599" y="2739679"/>
            <a:ext cx="2760979" cy="207097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03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7756" y="238125"/>
            <a:ext cx="5009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ru-RU" sz="1800" b="1" i="1" dirty="0" smtClean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Марафон  русских  народных  игр  «Русские  забавы» </a:t>
            </a:r>
            <a:endParaRPr lang="ru-RU" sz="1800" b="1" i="1" dirty="0">
              <a:solidFill>
                <a:srgbClr val="C0504D"/>
              </a:solidFill>
              <a:latin typeface="Monotype Corsiva" panose="03010101010201010101" pitchFamily="66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7756" y="626766"/>
            <a:ext cx="4717656" cy="1785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1500" b="1" dirty="0" smtClean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А</a:t>
            </a:r>
            <a:r>
              <a:rPr lang="ru-RU" b="1" dirty="0" smtClean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реал 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распространения - Село </a:t>
            </a:r>
            <a:r>
              <a:rPr lang="ru-RU" b="1" dirty="0" err="1" smtClean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Аксумла</a:t>
            </a:r>
            <a:endParaRPr lang="ru-RU" b="1" dirty="0" smtClean="0">
              <a:solidFill>
                <a:prstClr val="black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dirty="0" smtClean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Русские </a:t>
            </a:r>
            <a:r>
              <a:rPr lang="ru-RU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народные игры сохранились и дошли до наших дней из глубокой старины, передавались из поколения в поколение, вбирая в себя лучшие национальные традиции. Собирались мальчишки и девчонки вечером на деревенской улице или за околицей, водили хороводы, пели песни, без устали бегали, играя в горелки, салочки, состязались в ловкости, играя в лапту. Для всех народных игр характерна любовь русского человека к веселью, удальству.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754703" y="2807936"/>
            <a:ext cx="5025155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/>
            <a:r>
              <a:rPr lang="tt-RU" b="1" dirty="0" smtClean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А</a:t>
            </a:r>
            <a:r>
              <a:rPr lang="ru-RU" b="1" dirty="0" smtClean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реал распространения - </a:t>
            </a:r>
            <a:r>
              <a:rPr lang="ru-RU" dirty="0" smtClean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с. Рус. </a:t>
            </a:r>
            <a:r>
              <a:rPr lang="ru-RU" sz="1600" dirty="0" err="1" smtClean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Богдашкино</a:t>
            </a:r>
            <a:r>
              <a:rPr lang="ru-RU" sz="1600" dirty="0" smtClean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.</a:t>
            </a:r>
          </a:p>
          <a:p>
            <a:pPr lvl="0" algn="just" defTabSz="914400"/>
            <a:r>
              <a:rPr lang="ru-RU" dirty="0" smtClean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Предки </a:t>
            </a:r>
            <a:r>
              <a:rPr lang="ru-RU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связывали этот день с летним солнцестоянием, и шли праздновать его в роще. Перед Петровым днем плелись веночки, и молодежь в последний раз играла хоровод до утра. Там устраивались игрища, в которых угадывалась символика Солнца: качались на качелях, напоминающие оборот солнца, водили хороводы. Был обычай собираться на пригорке, раскладывать огонь и в ожидании солнца проводить ночь в играх и хороводах. А ранним утром все крестьяне в белых одеждах выходили на сенокос. Старцы приносили в жертву барана и возводили молитвы богам</a:t>
            </a:r>
            <a:r>
              <a:rPr lang="ru-RU" dirty="0" smtClean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prstClr val="black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29239" y="2507789"/>
            <a:ext cx="4361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ru-RU" sz="1800" b="1" i="1" dirty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Петров день»  (</a:t>
            </a:r>
            <a:r>
              <a:rPr lang="ru-RU" sz="1800" b="1" i="1" dirty="0" err="1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Питрав</a:t>
            </a:r>
            <a:r>
              <a:rPr lang="ru-RU" sz="1800" b="1" i="1" dirty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)  «УЯВ»</a:t>
            </a:r>
          </a:p>
        </p:txBody>
      </p:sp>
      <p:pic>
        <p:nvPicPr>
          <p:cNvPr id="1026" name="Picture 2" descr="D:\СВЕТЛАНА ФУТАЖИ\ДНИ КУЛЬТУРЫ\2024 Дни               культуры                8 октября\НЭКД\IMG-20240917-WA00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604" y="626766"/>
            <a:ext cx="2289109" cy="171683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57" y="2836089"/>
            <a:ext cx="2747246" cy="206043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89105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043" y="238125"/>
            <a:ext cx="4774301" cy="348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ru-RU" sz="1800" b="1" dirty="0" smtClean="0">
                <a:solidFill>
                  <a:srgbClr val="C0504D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Праздник  « Красная  </a:t>
            </a:r>
            <a:r>
              <a:rPr lang="ru-RU" sz="1800" b="1" dirty="0">
                <a:solidFill>
                  <a:srgbClr val="C0504D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горка »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06308" y="693879"/>
            <a:ext cx="4539632" cy="2225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90000"/>
              </a:lnSpc>
              <a:spcBef>
                <a:spcPts val="1000"/>
              </a:spcBef>
            </a:pPr>
            <a:r>
              <a:rPr lang="tt-RU" b="1" dirty="0" smtClean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А</a:t>
            </a:r>
            <a:r>
              <a:rPr lang="ru-RU" b="1" dirty="0" smtClean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реал распространения - </a:t>
            </a:r>
            <a:r>
              <a:rPr lang="ru-RU" dirty="0" smtClean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с. </a:t>
            </a:r>
            <a:r>
              <a:rPr lang="ru-RU" dirty="0" err="1" smtClean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Биляр</a:t>
            </a:r>
            <a:r>
              <a:rPr lang="ru-RU" dirty="0" smtClean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-Озеро </a:t>
            </a:r>
            <a:endParaRPr lang="ru-RU" b="1" dirty="0" smtClean="0">
              <a:solidFill>
                <a:prstClr val="black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rgbClr val="333333"/>
              </a:solidFill>
              <a:latin typeface="Monotype Corsiva" panose="03010101010201010101" pitchFamily="66" charset="0"/>
            </a:endParaRPr>
          </a:p>
          <a:p>
            <a:r>
              <a:rPr lang="ru-RU" dirty="0" smtClean="0">
                <a:solidFill>
                  <a:srgbClr val="333333"/>
                </a:solidFill>
                <a:latin typeface="Monotype Corsiva" panose="03010101010201010101" pitchFamily="66" charset="0"/>
              </a:rPr>
              <a:t>Народное </a:t>
            </a:r>
            <a:r>
              <a:rPr lang="ru-RU" dirty="0">
                <a:solidFill>
                  <a:srgbClr val="333333"/>
                </a:solidFill>
                <a:latin typeface="Monotype Corsiva" panose="03010101010201010101" pitchFamily="66" charset="0"/>
              </a:rPr>
              <a:t>название первого воскресенья после Пасхи. В церковной традиции праздник называется </a:t>
            </a:r>
            <a:r>
              <a:rPr lang="ru-RU" dirty="0" err="1">
                <a:solidFill>
                  <a:srgbClr val="333333"/>
                </a:solidFill>
                <a:latin typeface="Monotype Corsiva" panose="03010101010201010101" pitchFamily="66" charset="0"/>
              </a:rPr>
              <a:t>Антипасхой</a:t>
            </a:r>
            <a:r>
              <a:rPr lang="ru-RU" dirty="0">
                <a:solidFill>
                  <a:srgbClr val="333333"/>
                </a:solidFill>
                <a:latin typeface="Monotype Corsiva" panose="03010101010201010101" pitchFamily="66" charset="0"/>
              </a:rPr>
              <a:t> или Фоминым воскресеньем и посвящён воспоминанию явления Христа апостолу Фоме на восьмой день после воскресения. У восточных славян был праздником начала весны - с кострами, хороводами, ярмарками невест, закликанием весны. Считался преимущественно девичьим праздником</a:t>
            </a:r>
            <a:r>
              <a:rPr lang="ru-RU" dirty="0" smtClean="0">
                <a:solidFill>
                  <a:srgbClr val="333333"/>
                </a:solidFill>
                <a:latin typeface="Monotype Corsiva" panose="03010101010201010101" pitchFamily="66" charset="0"/>
              </a:rPr>
              <a:t>.</a:t>
            </a:r>
          </a:p>
          <a:p>
            <a:r>
              <a:rPr lang="ru-RU" dirty="0" smtClean="0">
                <a:solidFill>
                  <a:srgbClr val="333333"/>
                </a:solidFill>
                <a:latin typeface="Monotype Corsiva" panose="03010101010201010101" pitchFamily="66" charset="0"/>
              </a:rPr>
              <a:t> </a:t>
            </a:r>
            <a:endParaRPr lang="ru-RU" b="1" dirty="0">
              <a:solidFill>
                <a:prstClr val="black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3.jpg">
            <a:extLst>
              <a:ext uri="{FF2B5EF4-FFF2-40B4-BE49-F238E27FC236}">
                <a16:creationId xmlns="" xmlns:a16="http://schemas.microsoft.com/office/drawing/2014/main" id="{81D61F51-1B90-417C-AE0D-20048C78B0B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26719" y="2896949"/>
            <a:ext cx="2421600" cy="187696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645" y="2512601"/>
            <a:ext cx="2605637" cy="216227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 descr="1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47645" y="693878"/>
            <a:ext cx="2573270" cy="15716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6851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3450" y="238125"/>
            <a:ext cx="4577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ru-RU" sz="1800" b="1" i="1" dirty="0" err="1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Ивоплетение</a:t>
            </a:r>
            <a:endParaRPr lang="ru-RU" sz="1800" b="1" i="1" dirty="0">
              <a:solidFill>
                <a:srgbClr val="C0504D"/>
              </a:solidFill>
              <a:latin typeface="Monotype Corsiva" panose="03010101010201010101" pitchFamily="66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7756" y="626766"/>
            <a:ext cx="4717656" cy="1965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lnSpc>
                <a:spcPct val="90000"/>
              </a:lnSpc>
            </a:pPr>
            <a:r>
              <a:rPr lang="tt-RU" b="1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Ареал распостранения - </a:t>
            </a:r>
            <a:r>
              <a:rPr lang="ru-RU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Поселок </a:t>
            </a:r>
            <a:r>
              <a:rPr lang="ru-RU" dirty="0" err="1" smtClean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Урняк</a:t>
            </a:r>
            <a:endParaRPr lang="tt-RU" b="1" dirty="0" smtClean="0">
              <a:solidFill>
                <a:prstClr val="black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90000"/>
              </a:lnSpc>
            </a:pPr>
            <a:r>
              <a:rPr lang="ru-RU" dirty="0" smtClean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Изготовлением </a:t>
            </a:r>
            <a:r>
              <a:rPr lang="ru-RU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корзин занимались в межсезонье. Их плели преимущественно из белого очищенного, колотого и струганного плоского прута (тальника), реже из цельного круглого. Корзины, которые использовались для выполнения различных работ по хозяйству, делали из зеленого неочищенного прута. Прежде чем приступить, к плетению необходимо научиться правильно, заготавливать прутья.</a:t>
            </a:r>
            <a:endParaRPr lang="ru-RU" dirty="0">
              <a:solidFill>
                <a:prstClr val="black"/>
              </a:solidFill>
              <a:latin typeface="Monotype Corsiva" panose="03010101010201010101" pitchFamily="66" charset="0"/>
            </a:endParaRP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037926" y="2807936"/>
            <a:ext cx="4741932" cy="183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90000"/>
              </a:lnSpc>
            </a:pPr>
            <a:endParaRPr lang="tt-RU" b="1" dirty="0" smtClean="0">
              <a:solidFill>
                <a:prstClr val="black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90000"/>
              </a:lnSpc>
            </a:pPr>
            <a:r>
              <a:rPr lang="tt-RU" b="1" dirty="0" smtClean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Ареал </a:t>
            </a:r>
            <a:r>
              <a:rPr lang="tt-RU" b="1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распостранения - </a:t>
            </a:r>
            <a:r>
              <a:rPr lang="ru-RU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д. </a:t>
            </a:r>
            <a:r>
              <a:rPr lang="ru-RU" dirty="0" err="1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Бикулово</a:t>
            </a:r>
            <a:endParaRPr lang="tt-RU" b="1" dirty="0">
              <a:solidFill>
                <a:srgbClr val="C3833D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lvl="0" algn="just" defTabSz="914400">
              <a:lnSpc>
                <a:spcPct val="90000"/>
              </a:lnSpc>
            </a:pPr>
            <a:r>
              <a:rPr lang="ru-RU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Это своеобразное направление народного творчества в виде словесно-музыкального искусства, сформировавшегося в течение веков и воплощающего в себе историю, морально-этические нормы и духовный мир наших предков. Этот лирический жанр стоит как бы между художественной литературой и фольклором, так как возник на стыке традиций народного творчества и письменной поэзии</a:t>
            </a:r>
            <a:r>
              <a:rPr lang="ru-RU" dirty="0" smtClean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prstClr val="black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29239" y="2507789"/>
            <a:ext cx="4361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ru-RU" sz="1800" b="1" i="1" dirty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Религиозные произведения  «</a:t>
            </a:r>
            <a:r>
              <a:rPr lang="ru-RU" sz="1800" b="1" i="1" dirty="0" err="1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Мунаджат</a:t>
            </a:r>
            <a:r>
              <a:rPr lang="ru-RU" sz="1800" b="1" i="1" dirty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»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989" y="607457"/>
            <a:ext cx="2783659" cy="156976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" y="2593177"/>
            <a:ext cx="2133600" cy="215741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8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00099" y="238125"/>
            <a:ext cx="4448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ru-RU" sz="1800" b="1" i="1" dirty="0" smtClean="0">
                <a:solidFill>
                  <a:schemeClr val="accent2"/>
                </a:solidFill>
                <a:latin typeface="Monotype Corsiva" panose="03010101010201010101" pitchFamily="66" charset="0"/>
                <a:cs typeface="Arial" pitchFamily="34" charset="0"/>
              </a:rPr>
              <a:t>Районная интеллектуально-развлекательная программа «В стране веселых бабушек  и озорных внучат»</a:t>
            </a:r>
            <a:endParaRPr lang="ru-RU" sz="1800" b="1" i="1" dirty="0">
              <a:solidFill>
                <a:schemeClr val="accent2"/>
              </a:solidFill>
              <a:latin typeface="Monotype Corsiva" panose="03010101010201010101" pitchFamily="66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0100" y="1268461"/>
            <a:ext cx="5181599" cy="3441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12 апреля </a:t>
            </a:r>
            <a:r>
              <a:rPr lang="ru-RU" dirty="0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в Городском Дворце 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культуры прошла районная интеллектуально-развлекательная программа «В стране веселых бабушек и озорных внучат» с участием бабушек и </a:t>
            </a:r>
            <a:r>
              <a:rPr lang="ru-RU" dirty="0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внуков. 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Каждый из внуков рассказал стих, спел песню, прочел рассказ о своей любимой бабушке! Познакомили зрителей с бабушками, вдохновили на дальнейшее участие, порадовали своим задором. </a:t>
            </a:r>
            <a:r>
              <a:rPr lang="ru-RU" dirty="0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Участвовали в  играх 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«Угадай мультфильм» для внуков, «Угадай кинофильм» для бабушек, </a:t>
            </a:r>
            <a:r>
              <a:rPr lang="ru-RU" dirty="0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рассказали 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о том, чем занимаются они с бабушкой в свободное время, что бабушка готовит и как часто навещает </a:t>
            </a:r>
            <a:r>
              <a:rPr lang="ru-RU" dirty="0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внуков.</a:t>
            </a:r>
            <a:r>
              <a:rPr lang="ru-RU" dirty="0" smtClean="0">
                <a:latin typeface="Monotype Corsiva" panose="03010101010201010101" pitchFamily="66" charset="0"/>
                <a:ea typeface="Times New Roman"/>
                <a:cs typeface="Times New Roman"/>
              </a:rPr>
              <a:t> </a:t>
            </a:r>
            <a:r>
              <a:rPr lang="ru-RU" dirty="0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Программа 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прошла весело,  подарила участникам хорошее настроение. Бабушки и внуки показали свою фантазию, ловкость и умение. А главное – получили заряд бодрости и массу положительных эмоций</a:t>
            </a:r>
            <a:r>
              <a:rPr lang="ru-RU" dirty="0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!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latin typeface="Monotype Corsiva" panose="03010101010201010101" pitchFamily="66" charset="0"/>
                <a:ea typeface="Calibri"/>
                <a:cs typeface="Times New Roman"/>
                <a:hlinkClick r:id="rId3"/>
              </a:rPr>
              <a:t>https://nurlat-kultura.ru/news/2024/04/2627</a:t>
            </a:r>
            <a:r>
              <a:rPr lang="en-US" dirty="0" smtClean="0">
                <a:latin typeface="Monotype Corsiva" panose="03010101010201010101" pitchFamily="66" charset="0"/>
                <a:ea typeface="Calibri"/>
                <a:cs typeface="Times New Roman"/>
                <a:hlinkClick r:id="rId3"/>
              </a:rPr>
              <a:t>/</a:t>
            </a:r>
            <a:endParaRPr lang="ru-RU" dirty="0" smtClean="0">
              <a:latin typeface="Monotype Corsiva" panose="03010101010201010101" pitchFamily="66" charset="0"/>
              <a:ea typeface="Calibri"/>
              <a:cs typeface="Times New Roman"/>
            </a:endParaRPr>
          </a:p>
        </p:txBody>
      </p:sp>
      <p:pic>
        <p:nvPicPr>
          <p:cNvPr id="1026" name="Picture 2" descr="D:\СВЕТЛАНА ФУТАЖИ\ДНИ КУЛЬТУРЫ\2024 Дни               культуры                8 октября\1 Мероприятия Год семьи\Близняшк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3" y="592795"/>
            <a:ext cx="2705099" cy="151950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СВЕТЛАНА ФУТАЖИ\ДНИ КУЛЬТУРЫ\2024 Дни               культуры                8 октября\1 Мероприятия Год семьи\веселые бабушки 1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4" y="2554360"/>
            <a:ext cx="2705099" cy="190728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24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4467" y="238125"/>
            <a:ext cx="4503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ru-RU" sz="1800" b="1" i="1" dirty="0" smtClean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Старинное нагрудное украшение «</a:t>
            </a:r>
            <a:r>
              <a:rPr lang="ru-RU" sz="1800" b="1" i="1" dirty="0" err="1" smtClean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Шулкеме</a:t>
            </a:r>
            <a:r>
              <a:rPr lang="ru-RU" sz="1800" b="1" i="1" dirty="0" smtClean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»</a:t>
            </a:r>
            <a:endParaRPr lang="ru-RU" sz="1800" b="1" i="1" dirty="0">
              <a:solidFill>
                <a:srgbClr val="C0504D"/>
              </a:solidFill>
              <a:latin typeface="Monotype Corsiva" panose="03010101010201010101" pitchFamily="66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4467" y="730578"/>
            <a:ext cx="4503808" cy="2935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>
              <a:lnSpc>
                <a:spcPct val="90000"/>
              </a:lnSpc>
            </a:pPr>
            <a:r>
              <a:rPr lang="tt-RU" b="1" dirty="0" smtClean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Ареал </a:t>
            </a:r>
            <a:r>
              <a:rPr lang="tt-RU" b="1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распостранения - </a:t>
            </a:r>
            <a:r>
              <a:rPr lang="ru-RU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с. Егоркино</a:t>
            </a:r>
            <a:endParaRPr lang="tt-RU" b="1" dirty="0">
              <a:solidFill>
                <a:srgbClr val="C3833D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lvl="0" algn="just" defTabSz="914400">
              <a:lnSpc>
                <a:spcPct val="90000"/>
              </a:lnSpc>
            </a:pPr>
            <a:r>
              <a:rPr lang="ru-RU" dirty="0" smtClean="0">
                <a:latin typeface="Monotype Corsiva" panose="03010101010201010101" pitchFamily="66" charset="0"/>
              </a:rPr>
              <a:t>Самым </a:t>
            </a:r>
            <a:r>
              <a:rPr lang="ru-RU" dirty="0">
                <a:latin typeface="Monotype Corsiva" panose="03010101010201010101" pitchFamily="66" charset="0"/>
              </a:rPr>
              <a:t>ярким и интересным предметов среди чувашских предметов коллекции является </a:t>
            </a:r>
            <a:r>
              <a:rPr lang="ru-RU" dirty="0" err="1">
                <a:latin typeface="Monotype Corsiva" panose="03010101010201010101" pitchFamily="66" charset="0"/>
              </a:rPr>
              <a:t>шулькеме</a:t>
            </a:r>
            <a:r>
              <a:rPr lang="ru-RU" dirty="0">
                <a:latin typeface="Monotype Corsiva" panose="03010101010201010101" pitchFamily="66" charset="0"/>
              </a:rPr>
              <a:t> – нагрудное украшение молодой замужней женщины, украшенное серебряными монетами</a:t>
            </a:r>
            <a:r>
              <a:rPr lang="ru-RU" dirty="0" smtClean="0">
                <a:latin typeface="Monotype Corsiva" panose="03010101010201010101" pitchFamily="66" charset="0"/>
              </a:rPr>
              <a:t>. </a:t>
            </a:r>
            <a:r>
              <a:rPr lang="ru-RU" dirty="0" err="1">
                <a:latin typeface="Monotype Corsiva" panose="03010101010201010101" pitchFamily="66" charset="0"/>
              </a:rPr>
              <a:t>Шўлкеме</a:t>
            </a:r>
            <a:r>
              <a:rPr lang="ru-RU" dirty="0">
                <a:latin typeface="Monotype Corsiva" panose="03010101010201010101" pitchFamily="66" charset="0"/>
              </a:rPr>
              <a:t> выполнялись на широких прямоугольных пластинах из толстой кожи и сплошь зашивались мелкими серебряными монетами. Девушки носили </a:t>
            </a:r>
            <a:r>
              <a:rPr lang="ru-RU" dirty="0" err="1">
                <a:latin typeface="Monotype Corsiva" panose="03010101010201010101" pitchFamily="66" charset="0"/>
              </a:rPr>
              <a:t>шулкеме</a:t>
            </a:r>
            <a:r>
              <a:rPr lang="ru-RU" dirty="0">
                <a:latin typeface="Monotype Corsiva" panose="03010101010201010101" pitchFamily="66" charset="0"/>
              </a:rPr>
              <a:t>, нижняя кромка которых украшалась одним рядом белых раковин каури. Для древнейших украшений применяли камни, кости, раковины, дерево, бисер, бусы и т.п</a:t>
            </a:r>
            <a:r>
              <a:rPr lang="ru-RU" dirty="0" smtClean="0">
                <a:latin typeface="Monotype Corsiva" panose="03010101010201010101" pitchFamily="66" charset="0"/>
              </a:rPr>
              <a:t>.</a:t>
            </a:r>
          </a:p>
          <a:p>
            <a:pPr lvl="0" algn="just" defTabSz="914400">
              <a:lnSpc>
                <a:spcPct val="90000"/>
              </a:lnSpc>
            </a:pPr>
            <a:r>
              <a:rPr lang="ru-RU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Выступление ансамбля чувашской песни «</a:t>
            </a:r>
            <a:r>
              <a:rPr lang="ru-RU" dirty="0" err="1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Шулкеме</a:t>
            </a:r>
            <a:r>
              <a:rPr lang="ru-RU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» </a:t>
            </a:r>
            <a:r>
              <a:rPr lang="ru-RU" dirty="0" err="1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Егоркинского</a:t>
            </a:r>
            <a:r>
              <a:rPr lang="ru-RU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сельского Дома культуры на </a:t>
            </a:r>
            <a:r>
              <a:rPr lang="ru-RU" dirty="0" err="1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Этносвадьбе</a:t>
            </a:r>
            <a:r>
              <a:rPr lang="ru-RU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с демонстрацией обряда, перехода невесты в статус жены.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endParaRPr lang="ru-RU" dirty="0">
              <a:solidFill>
                <a:prstClr val="black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20231211_195909.jpg">
            <a:extLst>
              <a:ext uri="{FF2B5EF4-FFF2-40B4-BE49-F238E27FC236}">
                <a16:creationId xmlns="" xmlns:a16="http://schemas.microsoft.com/office/drawing/2014/main" id="{ADD693DF-B015-47E1-AFA8-035BF06FB8A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57556" y="3422930"/>
            <a:ext cx="1608014" cy="147642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320" y="2735156"/>
            <a:ext cx="3037318" cy="20266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320" y="655357"/>
            <a:ext cx="3023404" cy="192433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83284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6835" y="238125"/>
            <a:ext cx="4471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ru-RU" sz="1800" b="1" i="1" dirty="0" smtClean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Обряд  </a:t>
            </a:r>
            <a:r>
              <a:rPr lang="ru-RU" sz="1800" b="1" i="1" dirty="0" err="1" smtClean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кликания</a:t>
            </a:r>
            <a:r>
              <a:rPr lang="ru-RU" sz="1800" b="1" i="1" dirty="0" smtClean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  весны «</a:t>
            </a:r>
            <a:r>
              <a:rPr lang="ru-RU" sz="1800" b="1" i="1" dirty="0" err="1" smtClean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Жаворатушки</a:t>
            </a:r>
            <a:r>
              <a:rPr lang="ru-RU" sz="1800" b="1" i="1" dirty="0" smtClean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»</a:t>
            </a:r>
            <a:endParaRPr lang="ru-RU" sz="1800" b="1" i="1" dirty="0">
              <a:solidFill>
                <a:srgbClr val="C0504D"/>
              </a:solidFill>
              <a:latin typeface="Monotype Corsiva" panose="03010101010201010101" pitchFamily="66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0124" y="730578"/>
            <a:ext cx="3625232" cy="3927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tt-RU" b="1" dirty="0" smtClean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Ареал </a:t>
            </a:r>
            <a:r>
              <a:rPr lang="tt-RU" b="1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распостранения - </a:t>
            </a:r>
            <a:r>
              <a:rPr lang="ru-RU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Русские </a:t>
            </a:r>
            <a:r>
              <a:rPr lang="ru-RU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населенные пункты </a:t>
            </a:r>
            <a:r>
              <a:rPr lang="ru-RU" dirty="0" err="1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Нурлатского</a:t>
            </a:r>
            <a:r>
              <a:rPr lang="ru-RU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муниципального района.</a:t>
            </a:r>
          </a:p>
          <a:p>
            <a:pPr algn="just">
              <a:spcAft>
                <a:spcPts val="0"/>
              </a:spcAft>
            </a:pPr>
            <a:endParaRPr lang="ru-RU" dirty="0" smtClean="0">
              <a:latin typeface="Monotype Corsiva" panose="03010101010201010101" pitchFamily="66" charset="0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latin typeface="Monotype Corsiva" panose="03010101010201010101" pitchFamily="66" charset="0"/>
                <a:ea typeface="Times New Roman"/>
              </a:rPr>
              <a:t>Чтобы </a:t>
            </a:r>
            <a:r>
              <a:rPr lang="ru-RU" dirty="0">
                <a:latin typeface="Monotype Corsiva" panose="03010101010201010101" pitchFamily="66" charset="0"/>
                <a:ea typeface="Times New Roman"/>
              </a:rPr>
              <a:t>приблизить приход весны, хозяйки пекли из теста маленьких птичек – жаворонков, которых называли детьми и братьями пернатых птиц. Птичек раздавали детям, а те насаживали печеных птичек на длинные палки, рассиживали их на проталинах, под крышами домов, на деревья.</a:t>
            </a:r>
            <a:endParaRPr lang="ru-RU" sz="1050" dirty="0">
              <a:latin typeface="Monotype Corsiva" panose="03010101010201010101" pitchFamily="66" charset="0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Monotype Corsiva" panose="03010101010201010101" pitchFamily="66" charset="0"/>
                <a:ea typeface="Times New Roman"/>
              </a:rPr>
              <a:t>  Женщины, красиво одетые, выходили в поле и пели </a:t>
            </a:r>
            <a:r>
              <a:rPr lang="ru-RU" dirty="0" err="1">
                <a:latin typeface="Monotype Corsiva" panose="03010101010201010101" pitchFamily="66" charset="0"/>
                <a:ea typeface="Times New Roman"/>
              </a:rPr>
              <a:t>заклички</a:t>
            </a:r>
            <a:r>
              <a:rPr lang="ru-RU" dirty="0">
                <a:latin typeface="Monotype Corsiva" panose="03010101010201010101" pitchFamily="66" charset="0"/>
                <a:ea typeface="Times New Roman"/>
              </a:rPr>
              <a:t> о скорейшем наступлении весны, о благополучии и удаче.</a:t>
            </a:r>
            <a:endParaRPr lang="ru-RU" sz="1050" dirty="0">
              <a:latin typeface="Monotype Corsiva" panose="03010101010201010101" pitchFamily="66" charset="0"/>
              <a:ea typeface="Times New Roman"/>
            </a:endParaRPr>
          </a:p>
          <a:p>
            <a:r>
              <a:rPr lang="ru-RU" dirty="0">
                <a:latin typeface="Monotype Corsiva" panose="03010101010201010101" pitchFamily="66" charset="0"/>
                <a:ea typeface="Times New Roman"/>
              </a:rPr>
              <a:t>Праздник встречи Весны проводили у обрядового дерева, которое украшали лентами, бумажными цветами, колокольчиками. Обрядовое дерево носили по селу, чтобы украсить его мог каждый, а потом украшенное дерево приносили туда, где весну кликают.</a:t>
            </a:r>
            <a:endParaRPr lang="ru-RU" dirty="0">
              <a:solidFill>
                <a:prstClr val="black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197" y="607457"/>
            <a:ext cx="3131618" cy="163272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988" y="2694192"/>
            <a:ext cx="3152037" cy="17467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13123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3411" y="238125"/>
            <a:ext cx="4244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ru-RU" sz="1800" b="1" i="1" dirty="0" smtClean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«Водить  березку»  </a:t>
            </a:r>
          </a:p>
          <a:p>
            <a:pPr defTabSz="914400">
              <a:defRPr/>
            </a:pPr>
            <a:r>
              <a:rPr lang="ru-RU" sz="1800" b="1" i="1" dirty="0" smtClean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(Забава  на «Святую  Троицу»)</a:t>
            </a:r>
            <a:endParaRPr lang="ru-RU" sz="1800" b="1" i="1" dirty="0">
              <a:solidFill>
                <a:srgbClr val="C0504D"/>
              </a:solidFill>
              <a:latin typeface="Monotype Corsiva" panose="03010101010201010101" pitchFamily="66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0584" y="987228"/>
            <a:ext cx="4143122" cy="3818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tt-RU" b="1" dirty="0" smtClean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Ареал </a:t>
            </a:r>
            <a:r>
              <a:rPr lang="tt-RU" b="1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распостранения - </a:t>
            </a:r>
            <a:r>
              <a:rPr lang="ru-RU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Русские </a:t>
            </a:r>
            <a:r>
              <a:rPr lang="ru-RU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населенные пункты </a:t>
            </a:r>
            <a:r>
              <a:rPr lang="ru-RU" dirty="0" err="1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Нурлатского</a:t>
            </a:r>
            <a:r>
              <a:rPr lang="ru-RU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муниципального </a:t>
            </a:r>
            <a:r>
              <a:rPr lang="ru-RU" dirty="0" smtClean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района</a:t>
            </a:r>
            <a:endParaRPr lang="ru-RU" dirty="0">
              <a:solidFill>
                <a:prstClr val="black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dirty="0" smtClean="0">
              <a:latin typeface="Monotype Corsiva" panose="03010101010201010101" pitchFamily="66" charset="0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latin typeface="Monotype Corsiva" panose="03010101010201010101" pitchFamily="66" charset="0"/>
                <a:ea typeface="Times New Roman"/>
              </a:rPr>
              <a:t>Богодухов </a:t>
            </a:r>
            <a:r>
              <a:rPr lang="ru-RU" dirty="0">
                <a:latin typeface="Monotype Corsiva" panose="03010101010201010101" pitchFamily="66" charset="0"/>
                <a:ea typeface="Times New Roman"/>
              </a:rPr>
              <a:t>день больше всех отмечают девушки. Они устраивают гуляния, игры, гадания. По народной традиции, проводится забава – «Водить Березку». Самую красивую девушку наряжали, украшали зеленью и венками – она играла роль Березки. Затем молодежь водила Березку по кругу хоровода, и каждого человека в хороводе </a:t>
            </a:r>
            <a:endParaRPr lang="ru-RU" sz="1050" dirty="0">
              <a:latin typeface="Monotype Corsiva" panose="03010101010201010101" pitchFamily="66" charset="0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Monotype Corsiva" panose="03010101010201010101" pitchFamily="66" charset="0"/>
                <a:ea typeface="Times New Roman"/>
              </a:rPr>
              <a:t> </a:t>
            </a:r>
            <a:endParaRPr lang="ru-RU" sz="1050" dirty="0">
              <a:latin typeface="Monotype Corsiva" panose="03010101010201010101" pitchFamily="66" charset="0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Monotype Corsiva" panose="03010101010201010101" pitchFamily="66" charset="0"/>
                <a:ea typeface="Times New Roman"/>
              </a:rPr>
              <a:t>Березка обносила караваем.</a:t>
            </a:r>
            <a:r>
              <a:rPr lang="ru-RU" sz="1050" dirty="0">
                <a:latin typeface="Monotype Corsiva" panose="03010101010201010101" pitchFamily="66" charset="0"/>
                <a:ea typeface="Times New Roman"/>
              </a:rPr>
              <a:t> 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latin typeface="Monotype Corsiva" panose="03010101010201010101" pitchFamily="66" charset="0"/>
                <a:ea typeface="Times New Roman"/>
              </a:rPr>
              <a:t>На Руси было принято почитать березу в праздник Троицы. Обычаи Пятидесятницы тесно связаны с этим деревом. Вокруг березы водились девичьи хороводы. Ею украшали дома, первые листья сушили для защиты от сглаза. </a:t>
            </a:r>
            <a:endParaRPr lang="ru-RU" sz="1050" dirty="0">
              <a:latin typeface="Monotype Corsiva" panose="03010101010201010101" pitchFamily="66" charset="0"/>
              <a:ea typeface="Times New Roman"/>
            </a:endParaRPr>
          </a:p>
          <a:p>
            <a:pPr defTabSz="914400">
              <a:lnSpc>
                <a:spcPct val="90000"/>
              </a:lnSpc>
              <a:spcBef>
                <a:spcPts val="1000"/>
              </a:spcBef>
            </a:pPr>
            <a:endParaRPr lang="ru-RU" dirty="0">
              <a:solidFill>
                <a:prstClr val="black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8" b="4530"/>
          <a:stretch/>
        </p:blipFill>
        <p:spPr bwMode="auto">
          <a:xfrm>
            <a:off x="6107873" y="380326"/>
            <a:ext cx="2076674" cy="207813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760" y="2771852"/>
            <a:ext cx="2109787" cy="201136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011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17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3411" y="238125"/>
            <a:ext cx="4244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ru-RU" sz="1800" b="1" i="1" dirty="0" smtClean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«Корамалы  тег</a:t>
            </a:r>
            <a:r>
              <a:rPr lang="tt-RU" sz="1800" b="1" i="1" dirty="0" smtClean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ү</a:t>
            </a:r>
            <a:r>
              <a:rPr lang="en-US" sz="1800" b="1" i="1" dirty="0" smtClean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»</a:t>
            </a:r>
            <a:r>
              <a:rPr lang="tt-RU" sz="1800" b="1" i="1" dirty="0" smtClean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–</a:t>
            </a:r>
            <a:r>
              <a:rPr lang="ru-RU" sz="1800" b="1" i="1" dirty="0" smtClean="0">
                <a:solidFill>
                  <a:srgbClr val="C0504D"/>
                </a:solidFill>
                <a:latin typeface="Monotype Corsiva" panose="03010101010201010101" pitchFamily="66" charset="0"/>
                <a:cs typeface="Arial" pitchFamily="34" charset="0"/>
              </a:rPr>
              <a:t> лоскутное шитье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9204" y="687824"/>
            <a:ext cx="4264502" cy="4032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tt-RU" b="1" dirty="0" smtClean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Ареал </a:t>
            </a:r>
            <a:r>
              <a:rPr lang="tt-RU" b="1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распостранения </a:t>
            </a:r>
            <a:r>
              <a:rPr lang="tt-RU" b="1" dirty="0" smtClean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– с. Степное  Озеро</a:t>
            </a:r>
            <a:endParaRPr lang="ru-RU" dirty="0" smtClean="0">
              <a:latin typeface="Monotype Corsiva" panose="03010101010201010101" pitchFamily="66" charset="0"/>
              <a:ea typeface="Times New Roman"/>
            </a:endParaRP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dirty="0" smtClean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татарском декоративно-прикладном искусстве лоскутное шитьё (</a:t>
            </a:r>
            <a:r>
              <a:rPr lang="ru-RU" dirty="0" err="1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корамалы</a:t>
            </a:r>
            <a:r>
              <a:rPr lang="ru-RU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тег</a:t>
            </a:r>
            <a:r>
              <a:rPr lang="tt-RU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ү</a:t>
            </a:r>
            <a:r>
              <a:rPr lang="ru-RU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) использовалась для украшения бытовых и обрядовых предметов. Как один из массовых и наиболее традиционных видов декоративно-прикладного искусства. Развивалась в форме домашнего художественного ремесла. Лоскутное изделия играли большую роль в оформлении интерьера татарского дома. Яркие многоцветные лоскутное  покрывал</a:t>
            </a:r>
            <a:r>
              <a:rPr lang="tt-RU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ы </a:t>
            </a:r>
            <a:r>
              <a:rPr lang="ru-RU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создавали особую эмоциональную атмосферу. техники лоскутного шитья не исчерпывают всего многообразия работ, создаваемых творческими людьми. Сколько талантливых  мастеров столько и оригинальных работ, которые они могут представить для оформления интерьеров. И каждый хороший мастер имеет свои фантазии, навыки и техники, благодаря которым появляются новые красивые и оригинальные работы.</a:t>
            </a:r>
            <a:br>
              <a:rPr lang="ru-RU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endParaRPr lang="ru-RU" dirty="0">
              <a:solidFill>
                <a:prstClr val="black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defTabSz="914400">
              <a:lnSpc>
                <a:spcPct val="90000"/>
              </a:lnSpc>
              <a:spcBef>
                <a:spcPts val="1000"/>
              </a:spcBef>
            </a:pPr>
            <a:endParaRPr lang="ru-RU" dirty="0">
              <a:solidFill>
                <a:prstClr val="black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833" y="607457"/>
            <a:ext cx="2387151" cy="201684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2" r="19535"/>
          <a:stretch/>
        </p:blipFill>
        <p:spPr>
          <a:xfrm>
            <a:off x="5677658" y="2781725"/>
            <a:ext cx="2857500" cy="193899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56865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17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3411" y="238125"/>
            <a:ext cx="47257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lnSpc>
                <a:spcPct val="90000"/>
              </a:lnSpc>
              <a:spcBef>
                <a:spcPts val="1000"/>
              </a:spcBef>
            </a:pPr>
            <a:r>
              <a:rPr lang="ru-RU" sz="1800" b="1" dirty="0">
                <a:solidFill>
                  <a:srgbClr val="C3833D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«</a:t>
            </a:r>
            <a:r>
              <a:rPr lang="ru-RU" sz="1800" b="1" dirty="0" err="1">
                <a:solidFill>
                  <a:srgbClr val="C3833D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Чӑваш</a:t>
            </a:r>
            <a:r>
              <a:rPr lang="ru-RU" sz="1800" b="1" dirty="0">
                <a:solidFill>
                  <a:srgbClr val="C3833D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C3833D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сӑри</a:t>
            </a:r>
            <a:r>
              <a:rPr lang="ru-RU" sz="1800" b="1" dirty="0" smtClean="0">
                <a:solidFill>
                  <a:srgbClr val="C3833D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» </a:t>
            </a:r>
            <a:r>
              <a:rPr lang="ru-RU" sz="1800" b="1" dirty="0">
                <a:solidFill>
                  <a:srgbClr val="C3833D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(технология изготовления чувашского национального напитка – Чувашский </a:t>
            </a:r>
            <a:r>
              <a:rPr lang="ru-RU" sz="1800" b="1" dirty="0" smtClean="0">
                <a:solidFill>
                  <a:srgbClr val="C3833D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квас) </a:t>
            </a:r>
            <a:endParaRPr lang="ru-RU" sz="1800" b="1" dirty="0">
              <a:solidFill>
                <a:srgbClr val="C3833D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2032" y="1181436"/>
            <a:ext cx="4191674" cy="2869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lnSpc>
                <a:spcPct val="90000"/>
              </a:lnSpc>
              <a:spcBef>
                <a:spcPts val="1000"/>
              </a:spcBef>
            </a:pPr>
            <a:r>
              <a:rPr lang="tt-RU" b="1" dirty="0" smtClean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Ареал </a:t>
            </a:r>
            <a:r>
              <a:rPr lang="tt-RU" b="1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распостранения </a:t>
            </a:r>
            <a:r>
              <a:rPr lang="tt-RU" b="1" dirty="0" smtClean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– п. Сосновка</a:t>
            </a:r>
            <a:endParaRPr lang="ru-RU" dirty="0" smtClean="0">
              <a:latin typeface="Monotype Corsiva" panose="03010101010201010101" pitchFamily="66" charset="0"/>
              <a:ea typeface="Times New Roman"/>
            </a:endParaRP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dirty="0">
                <a:solidFill>
                  <a:srgbClr val="000000"/>
                </a:solidFill>
                <a:latin typeface="Monotype Corsiva" panose="03010101010201010101" pitchFamily="66" charset="0"/>
              </a:rPr>
              <a:t>У каждого народа </a:t>
            </a:r>
            <a:r>
              <a:rPr lang="ru-RU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Monotype Corsiva" panose="03010101010201010101" pitchFamily="66" charset="0"/>
              </a:rPr>
              <a:t>есть свои национальные напитки. </a:t>
            </a:r>
            <a:r>
              <a:rPr lang="ru-RU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«</a:t>
            </a:r>
            <a:r>
              <a:rPr lang="ru-RU" dirty="0" err="1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Сӑра</a:t>
            </a:r>
            <a:r>
              <a:rPr lang="ru-RU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» («Квас») – национальный напиток чувашей, чувашское пиво. </a:t>
            </a:r>
            <a:r>
              <a:rPr lang="ru-RU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В </a:t>
            </a:r>
            <a:r>
              <a:rPr lang="ru-RU" dirty="0">
                <a:solidFill>
                  <a:srgbClr val="000000"/>
                </a:solidFill>
                <a:latin typeface="Monotype Corsiva" panose="03010101010201010101" pitchFamily="66" charset="0"/>
              </a:rPr>
              <a:t>его приготовлении очень много секретов, передающие из поколение в поколение. Квас (</a:t>
            </a:r>
            <a:r>
              <a:rPr lang="ru-RU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сара</a:t>
            </a:r>
            <a:r>
              <a:rPr lang="ru-RU" dirty="0">
                <a:solidFill>
                  <a:srgbClr val="000000"/>
                </a:solidFill>
                <a:latin typeface="Monotype Corsiva" panose="03010101010201010101" pitchFamily="66" charset="0"/>
              </a:rPr>
              <a:t>) является своеобразным брендом чувашского народа</a:t>
            </a:r>
            <a:r>
              <a:rPr lang="ru-RU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.</a:t>
            </a:r>
            <a:r>
              <a:rPr lang="ru-RU" dirty="0" smtClean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Monotype Corsiva" panose="03010101010201010101" pitchFamily="66" charset="0"/>
              </a:rPr>
              <a:t>Напиток состоит толь­ко из натуральных ингредиентов: хмель, дрожжи, сахар, солод, который по ста­ринным рецептам изготавливается из ячменя, ржи, овса, свёклы, сухофрук­тов и чистейшей колодезной воды, конечно. </a:t>
            </a:r>
            <a:r>
              <a:rPr lang="ru-RU" dirty="0" err="1">
                <a:latin typeface="Monotype Corsiva" panose="03010101010201010101" pitchFamily="66" charset="0"/>
              </a:rPr>
              <a:t>Сӑра</a:t>
            </a:r>
            <a:r>
              <a:rPr lang="ru-RU" dirty="0">
                <a:latin typeface="Monotype Corsiva" panose="03010101010201010101" pitchFamily="66" charset="0"/>
              </a:rPr>
              <a:t> бывает слабоалкогольным или безалкогольным.</a:t>
            </a:r>
            <a:br>
              <a:rPr lang="ru-RU" dirty="0">
                <a:latin typeface="Monotype Corsiva" panose="03010101010201010101" pitchFamily="66" charset="0"/>
              </a:rPr>
            </a:br>
            <a:r>
              <a:rPr lang="ru-RU" dirty="0" smtClean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Готовят </a:t>
            </a:r>
            <a:r>
              <a:rPr lang="ru-RU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«</a:t>
            </a:r>
            <a:r>
              <a:rPr lang="ru-RU" dirty="0" err="1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Сӑра</a:t>
            </a:r>
            <a:r>
              <a:rPr lang="ru-RU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» только женщины</a:t>
            </a:r>
            <a:r>
              <a:rPr lang="ru-RU" dirty="0" smtClean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rgbClr val="3E3E3E"/>
                </a:solidFill>
                <a:latin typeface="Monotype Corsiva" panose="03010101010201010101" pitchFamily="66" charset="0"/>
              </a:rPr>
              <a:t> </a:t>
            </a:r>
            <a:endParaRPr lang="ru-RU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algn="just" defTabSz="914400">
              <a:lnSpc>
                <a:spcPct val="90000"/>
              </a:lnSpc>
              <a:spcBef>
                <a:spcPts val="1000"/>
              </a:spcBef>
            </a:pPr>
            <a:endParaRPr lang="ru-RU" dirty="0">
              <a:solidFill>
                <a:prstClr val="black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873" y="1080477"/>
            <a:ext cx="2913133" cy="297046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14446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17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3411" y="238125"/>
            <a:ext cx="4725750" cy="597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>
              <a:lnSpc>
                <a:spcPct val="90000"/>
              </a:lnSpc>
            </a:pPr>
            <a:r>
              <a:rPr lang="ru-RU" sz="1800" b="1" dirty="0" smtClean="0">
                <a:solidFill>
                  <a:srgbClr val="C3833D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«</a:t>
            </a:r>
            <a:r>
              <a:rPr lang="ru-RU" sz="1800" b="1" dirty="0" err="1">
                <a:solidFill>
                  <a:srgbClr val="C3833D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Хуплу</a:t>
            </a:r>
            <a:r>
              <a:rPr lang="ru-RU" sz="1800" b="1" dirty="0" smtClean="0">
                <a:solidFill>
                  <a:srgbClr val="C3833D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» </a:t>
            </a:r>
            <a:r>
              <a:rPr lang="ru-RU" sz="1800" b="1" dirty="0">
                <a:solidFill>
                  <a:srgbClr val="C3833D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(технология изготовления </a:t>
            </a:r>
            <a:endParaRPr lang="ru-RU" sz="1800" b="1" dirty="0" smtClean="0">
              <a:solidFill>
                <a:srgbClr val="C3833D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lvl="0" algn="just" defTabSz="914400">
              <a:lnSpc>
                <a:spcPct val="90000"/>
              </a:lnSpc>
            </a:pPr>
            <a:r>
              <a:rPr lang="ru-RU" sz="1800" b="1" dirty="0" smtClean="0">
                <a:solidFill>
                  <a:srgbClr val="C3833D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чувашского </a:t>
            </a:r>
            <a:r>
              <a:rPr lang="ru-RU" sz="1800" b="1" dirty="0">
                <a:solidFill>
                  <a:srgbClr val="C3833D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национального </a:t>
            </a:r>
            <a:r>
              <a:rPr lang="ru-RU" sz="1800" b="1" dirty="0" smtClean="0">
                <a:solidFill>
                  <a:srgbClr val="C3833D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блюда) </a:t>
            </a:r>
            <a:endParaRPr lang="ru-RU" sz="1800" b="1" dirty="0">
              <a:solidFill>
                <a:srgbClr val="C3833D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3410" y="1003412"/>
            <a:ext cx="4070295" cy="2762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lnSpc>
                <a:spcPct val="90000"/>
              </a:lnSpc>
              <a:spcBef>
                <a:spcPts val="1000"/>
              </a:spcBef>
            </a:pPr>
            <a:r>
              <a:rPr lang="tt-RU" b="1" dirty="0" smtClean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Ареал </a:t>
            </a:r>
            <a:r>
              <a:rPr lang="tt-RU" b="1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распостранения </a:t>
            </a:r>
            <a:r>
              <a:rPr lang="tt-RU" b="1" dirty="0" smtClean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– п. Сосновка</a:t>
            </a:r>
            <a:endParaRPr lang="ru-RU" dirty="0" smtClean="0">
              <a:latin typeface="Monotype Corsiva" panose="03010101010201010101" pitchFamily="66" charset="0"/>
              <a:ea typeface="Times New Roman"/>
            </a:endParaRPr>
          </a:p>
          <a:p>
            <a:pPr algn="just"/>
            <a:r>
              <a:rPr lang="ru-RU" dirty="0">
                <a:solidFill>
                  <a:srgbClr val="333333"/>
                </a:solidFill>
                <a:latin typeface="Monotype Corsiva" panose="03010101010201010101" pitchFamily="66" charset="0"/>
              </a:rPr>
              <a:t>Ч</a:t>
            </a:r>
            <a:r>
              <a:rPr lang="ru-RU" dirty="0" smtClean="0">
                <a:latin typeface="Monotype Corsiva" panose="03010101010201010101" pitchFamily="66" charset="0"/>
              </a:rPr>
              <a:t>увашское </a:t>
            </a:r>
            <a:r>
              <a:rPr lang="ru-RU" dirty="0">
                <a:latin typeface="Monotype Corsiva" panose="03010101010201010101" pitchFamily="66" charset="0"/>
              </a:rPr>
              <a:t>национальное мучное блюдо с начинкой из картофеля, мяса или рыбы.</a:t>
            </a: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Изначально, в начинку добавляли крупу, но постепенно её вытеснил, появившийся в XIX веке, картофель. Потребление мяса, крестьяне считали роскошью, и поэтому мясной </a:t>
            </a:r>
            <a:r>
              <a:rPr lang="ru-RU" dirty="0" err="1">
                <a:latin typeface="Monotype Corsiva" panose="03010101010201010101" pitchFamily="66" charset="0"/>
              </a:rPr>
              <a:t>хуплу</a:t>
            </a:r>
            <a:r>
              <a:rPr lang="ru-RU" dirty="0">
                <a:latin typeface="Monotype Corsiva" panose="03010101010201010101" pitchFamily="66" charset="0"/>
              </a:rPr>
              <a:t> готовили в основном по торжественным случаям, и ни один праздник или застолье не обходилось без него.</a:t>
            </a:r>
          </a:p>
          <a:p>
            <a:pPr algn="just"/>
            <a:r>
              <a:rPr lang="ru-RU" dirty="0" err="1">
                <a:latin typeface="Monotype Corsiva" panose="03010101010201010101" pitchFamily="66" charset="0"/>
              </a:rPr>
              <a:t>Хуплу</a:t>
            </a:r>
            <a:r>
              <a:rPr lang="ru-RU" dirty="0">
                <a:latin typeface="Monotype Corsiva" panose="03010101010201010101" pitchFamily="66" charset="0"/>
              </a:rPr>
              <a:t> готовится из дрожжевого теста на молоке, обычно в форме круга, реже полумесяца.</a:t>
            </a:r>
          </a:p>
          <a:p>
            <a:pPr algn="just" defTabSz="914400">
              <a:lnSpc>
                <a:spcPct val="90000"/>
              </a:lnSpc>
              <a:spcBef>
                <a:spcPts val="1000"/>
              </a:spcBef>
            </a:pPr>
            <a:endParaRPr lang="ru-RU" dirty="0">
              <a:solidFill>
                <a:prstClr val="black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b="20457"/>
          <a:stretch/>
        </p:blipFill>
        <p:spPr bwMode="auto">
          <a:xfrm>
            <a:off x="5895975" y="422076"/>
            <a:ext cx="2651882" cy="216739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975" y="2771764"/>
            <a:ext cx="2651882" cy="198891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224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17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3411" y="238125"/>
            <a:ext cx="4725750" cy="597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>
              <a:lnSpc>
                <a:spcPct val="90000"/>
              </a:lnSpc>
            </a:pPr>
            <a:r>
              <a:rPr lang="ru-RU" sz="1800" b="1" dirty="0" smtClean="0">
                <a:solidFill>
                  <a:srgbClr val="C3833D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Проводы  чувашского  народного  праздника </a:t>
            </a:r>
            <a:endParaRPr lang="ru-RU" sz="1800" b="1" dirty="0">
              <a:solidFill>
                <a:srgbClr val="C3833D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lvl="0" algn="just" defTabSz="914400">
              <a:lnSpc>
                <a:spcPct val="90000"/>
              </a:lnSpc>
            </a:pPr>
            <a:r>
              <a:rPr lang="ru-RU" sz="1800" b="1" dirty="0" smtClean="0">
                <a:solidFill>
                  <a:srgbClr val="C3833D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C3833D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«</a:t>
            </a:r>
            <a:r>
              <a:rPr lang="ru-RU" sz="1800" b="1" dirty="0" smtClean="0">
                <a:solidFill>
                  <a:srgbClr val="C3833D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Уява  </a:t>
            </a:r>
            <a:r>
              <a:rPr lang="en-US" sz="1800" b="1" dirty="0" smtClean="0">
                <a:solidFill>
                  <a:srgbClr val="C3833D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ã</a:t>
            </a:r>
            <a:r>
              <a:rPr lang="ru-RU" sz="1800" b="1" dirty="0" smtClean="0">
                <a:solidFill>
                  <a:srgbClr val="C3833D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сатни»</a:t>
            </a:r>
            <a:endParaRPr lang="ru-RU" sz="1800" b="1" dirty="0">
              <a:solidFill>
                <a:srgbClr val="C3833D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3940" y="1003412"/>
            <a:ext cx="3908453" cy="351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lnSpc>
                <a:spcPct val="90000"/>
              </a:lnSpc>
              <a:spcBef>
                <a:spcPts val="1000"/>
              </a:spcBef>
            </a:pPr>
            <a:r>
              <a:rPr lang="tt-RU" b="1" dirty="0" smtClean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Ареал </a:t>
            </a:r>
            <a:r>
              <a:rPr lang="tt-RU" b="1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распостранения </a:t>
            </a:r>
            <a:r>
              <a:rPr lang="tt-RU" b="1" dirty="0" smtClean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– с. Чувашский  Тимерлек</a:t>
            </a:r>
            <a:endParaRPr lang="ru-RU" dirty="0" smtClean="0">
              <a:latin typeface="Monotype Corsiva" panose="03010101010201010101" pitchFamily="66" charset="0"/>
              <a:ea typeface="Times New Roman"/>
            </a:endParaRPr>
          </a:p>
          <a:p>
            <a:pPr algn="just"/>
            <a:endParaRPr lang="ru-RU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Народный </a:t>
            </a:r>
            <a:r>
              <a:rPr lang="ru-RU" dirty="0">
                <a:latin typeface="Monotype Corsiva" panose="03010101010201010101" pitchFamily="66" charset="0"/>
              </a:rPr>
              <a:t>чувашский праздник «</a:t>
            </a:r>
            <a:r>
              <a:rPr lang="ru-RU" dirty="0" err="1">
                <a:latin typeface="Monotype Corsiva" panose="03010101010201010101" pitchFamily="66" charset="0"/>
              </a:rPr>
              <a:t>Уяв</a:t>
            </a:r>
            <a:r>
              <a:rPr lang="ru-RU" dirty="0" smtClean="0">
                <a:latin typeface="Monotype Corsiva" panose="03010101010201010101" pitchFamily="66" charset="0"/>
              </a:rPr>
              <a:t>» –</a:t>
            </a:r>
            <a:r>
              <a:rPr lang="ru-RU" dirty="0">
                <a:latin typeface="Monotype Corsiva" panose="03010101010201010101" pitchFamily="66" charset="0"/>
              </a:rPr>
              <a:t>один из самых почитаемых в традиционном </a:t>
            </a:r>
            <a:r>
              <a:rPr lang="ru-RU" dirty="0" err="1" smtClean="0">
                <a:latin typeface="Monotype Corsiva" panose="03010101010201010101" pitchFamily="66" charset="0"/>
              </a:rPr>
              <a:t>весенне</a:t>
            </a:r>
            <a:r>
              <a:rPr lang="ru-RU" dirty="0" smtClean="0">
                <a:latin typeface="Monotype Corsiva" panose="03010101010201010101" pitchFamily="66" charset="0"/>
              </a:rPr>
              <a:t> –</a:t>
            </a:r>
            <a:r>
              <a:rPr lang="ru-RU" dirty="0">
                <a:latin typeface="Monotype Corsiva" panose="03010101010201010101" pitchFamily="66" charset="0"/>
              </a:rPr>
              <a:t>летнем цикле календарных праздников и обрядов чувашей. </a:t>
            </a:r>
            <a:r>
              <a:rPr lang="ru-RU" dirty="0" smtClean="0">
                <a:latin typeface="Monotype Corsiva" panose="03010101010201010101" pitchFamily="66" charset="0"/>
              </a:rPr>
              <a:t>Праздник начинается </a:t>
            </a:r>
            <a:r>
              <a:rPr lang="ru-RU" dirty="0">
                <a:latin typeface="Monotype Corsiva" panose="03010101010201010101" pitchFamily="66" charset="0"/>
              </a:rPr>
              <a:t>после Николы летнего, в день Семика (проводов усопших), когда на полях появились первые всходы, и торжественно </a:t>
            </a:r>
            <a:r>
              <a:rPr lang="ru-RU" dirty="0" smtClean="0">
                <a:latin typeface="Monotype Corsiva" panose="03010101010201010101" pitchFamily="66" charset="0"/>
              </a:rPr>
              <a:t>завершается </a:t>
            </a:r>
            <a:r>
              <a:rPr lang="ru-RU" dirty="0">
                <a:latin typeface="Monotype Corsiva" panose="03010101010201010101" pitchFamily="66" charset="0"/>
              </a:rPr>
              <a:t>на Петров день (12 июля), то есть всего он длится семь недель</a:t>
            </a:r>
            <a:r>
              <a:rPr lang="ru-RU" dirty="0" smtClean="0">
                <a:latin typeface="Monotype Corsiva" panose="03010101010201010101" pitchFamily="66" charset="0"/>
              </a:rPr>
              <a:t>. </a:t>
            </a:r>
            <a:r>
              <a:rPr lang="ru-RU" dirty="0">
                <a:latin typeface="Monotype Corsiva" panose="03010101010201010101" pitchFamily="66" charset="0"/>
                <a:ea typeface="Times New Roman"/>
              </a:rPr>
              <a:t>На </a:t>
            </a:r>
            <a:r>
              <a:rPr lang="ru-RU" dirty="0" err="1">
                <a:latin typeface="Monotype Corsiva" panose="03010101010201010101" pitchFamily="66" charset="0"/>
                <a:ea typeface="Times New Roman"/>
              </a:rPr>
              <a:t>Питрав</a:t>
            </a:r>
            <a:r>
              <a:rPr lang="ru-RU" dirty="0">
                <a:latin typeface="Monotype Corsiva" panose="03010101010201010101" pitchFamily="66" charset="0"/>
                <a:ea typeface="Times New Roman"/>
              </a:rPr>
              <a:t> (Петров день) вся деревня собиралась </a:t>
            </a:r>
            <a:r>
              <a:rPr lang="ru-RU" dirty="0" smtClean="0">
                <a:latin typeface="Monotype Corsiva" panose="03010101010201010101" pitchFamily="66" charset="0"/>
                <a:ea typeface="Times New Roman"/>
              </a:rPr>
              <a:t>на  «</a:t>
            </a:r>
            <a:r>
              <a:rPr lang="ru-RU" dirty="0" err="1" smtClean="0">
                <a:latin typeface="Monotype Corsiva" panose="03010101010201010101" pitchFamily="66" charset="0"/>
                <a:ea typeface="Calibri"/>
              </a:rPr>
              <a:t>Уяв</a:t>
            </a:r>
            <a:r>
              <a:rPr lang="ru-RU" dirty="0" smtClean="0">
                <a:latin typeface="Monotype Corsiva" panose="03010101010201010101" pitchFamily="66" charset="0"/>
                <a:ea typeface="Calibri"/>
              </a:rPr>
              <a:t> </a:t>
            </a:r>
            <a:r>
              <a:rPr lang="ru-RU" dirty="0" err="1" smtClean="0">
                <a:latin typeface="Monotype Corsiva" panose="03010101010201010101" pitchFamily="66" charset="0"/>
                <a:ea typeface="Calibri"/>
              </a:rPr>
              <a:t>ӑсатни</a:t>
            </a:r>
            <a:r>
              <a:rPr lang="ru-RU" dirty="0" smtClean="0">
                <a:latin typeface="Monotype Corsiva" panose="03010101010201010101" pitchFamily="66" charset="0"/>
                <a:ea typeface="Calibri"/>
              </a:rPr>
              <a:t>» </a:t>
            </a:r>
            <a:r>
              <a:rPr lang="ru-RU" dirty="0">
                <a:latin typeface="Monotype Corsiva" panose="03010101010201010101" pitchFamily="66" charset="0"/>
                <a:ea typeface="Calibri"/>
              </a:rPr>
              <a:t>(«Проводы Уява») на западной </a:t>
            </a:r>
            <a:r>
              <a:rPr lang="ru-RU" dirty="0" smtClean="0">
                <a:latin typeface="Monotype Corsiva" panose="03010101010201010101" pitchFamily="66" charset="0"/>
                <a:ea typeface="Calibri"/>
              </a:rPr>
              <a:t>стороне села. Распевая </a:t>
            </a:r>
            <a:r>
              <a:rPr lang="ru-RU" dirty="0">
                <a:latin typeface="Monotype Corsiva" panose="03010101010201010101" pitchFamily="66" charset="0"/>
                <a:ea typeface="Calibri"/>
              </a:rPr>
              <a:t>хороводные песни все вместе идут по улице села в сторону востока останавливаясь в специальных местах, где проводились хороводные игрища. Выйдя на окраину села в дубраве поют последний раз </a:t>
            </a:r>
            <a:r>
              <a:rPr lang="ru-RU" dirty="0" smtClean="0">
                <a:latin typeface="Monotype Corsiva" panose="03010101010201010101" pitchFamily="66" charset="0"/>
                <a:ea typeface="Calibri"/>
              </a:rPr>
              <a:t>«</a:t>
            </a:r>
            <a:r>
              <a:rPr lang="ru-RU" dirty="0" err="1" smtClean="0">
                <a:latin typeface="Monotype Corsiva" panose="03010101010201010101" pitchFamily="66" charset="0"/>
                <a:ea typeface="Calibri"/>
              </a:rPr>
              <a:t>уяв</a:t>
            </a:r>
            <a:r>
              <a:rPr lang="ru-RU" dirty="0" smtClean="0">
                <a:latin typeface="Monotype Corsiva" panose="03010101010201010101" pitchFamily="66" charset="0"/>
                <a:ea typeface="Calibri"/>
              </a:rPr>
              <a:t> </a:t>
            </a:r>
            <a:r>
              <a:rPr lang="ru-RU" dirty="0" err="1" smtClean="0">
                <a:latin typeface="Monotype Corsiva" panose="03010101010201010101" pitchFamily="66" charset="0"/>
                <a:ea typeface="Calibri"/>
              </a:rPr>
              <a:t>юрри</a:t>
            </a:r>
            <a:r>
              <a:rPr lang="ru-RU" dirty="0" smtClean="0">
                <a:latin typeface="Monotype Corsiva" panose="03010101010201010101" pitchFamily="66" charset="0"/>
                <a:ea typeface="Calibri"/>
              </a:rPr>
              <a:t>» (песни </a:t>
            </a:r>
            <a:r>
              <a:rPr lang="ru-RU" dirty="0" err="1" smtClean="0">
                <a:latin typeface="Monotype Corsiva" panose="03010101010201010101" pitchFamily="66" charset="0"/>
                <a:ea typeface="Calibri"/>
              </a:rPr>
              <a:t>уява</a:t>
            </a:r>
            <a:r>
              <a:rPr lang="ru-RU" dirty="0" smtClean="0">
                <a:latin typeface="Monotype Corsiva" panose="03010101010201010101" pitchFamily="66" charset="0"/>
                <a:ea typeface="Calibri"/>
              </a:rPr>
              <a:t>)</a:t>
            </a:r>
            <a:endParaRPr lang="ru-RU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074" y="835981"/>
            <a:ext cx="2079625" cy="181133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153" y="2981983"/>
            <a:ext cx="1962150" cy="14554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770" y="2981983"/>
            <a:ext cx="1546758" cy="14554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545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3411" y="238124"/>
            <a:ext cx="47257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lnSpc>
                <a:spcPct val="90000"/>
              </a:lnSpc>
            </a:pPr>
            <a:r>
              <a:rPr lang="ru-RU" sz="1800" b="1" dirty="0">
                <a:solidFill>
                  <a:schemeClr val="accent2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«Çӑнав </a:t>
            </a:r>
            <a:r>
              <a:rPr lang="ru-RU" sz="1800" b="1" dirty="0" smtClean="0">
                <a:solidFill>
                  <a:schemeClr val="accent2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юмӑç  </a:t>
            </a:r>
            <a:r>
              <a:rPr lang="ru-RU" sz="1800" b="1" dirty="0">
                <a:solidFill>
                  <a:schemeClr val="accent2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юррисем</a:t>
            </a:r>
            <a:r>
              <a:rPr lang="ru-RU" sz="1800" b="1" dirty="0" smtClean="0">
                <a:solidFill>
                  <a:schemeClr val="accent2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»</a:t>
            </a:r>
          </a:p>
          <a:p>
            <a:pPr lvl="0" defTabSz="914400">
              <a:lnSpc>
                <a:spcPct val="90000"/>
              </a:lnSpc>
            </a:pPr>
            <a:r>
              <a:rPr lang="ru-RU" sz="1800" b="1" dirty="0" smtClean="0">
                <a:solidFill>
                  <a:schemeClr val="accent2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chemeClr val="accent2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(песни подблюдных гаданий</a:t>
            </a:r>
            <a:r>
              <a:rPr lang="ru-RU" sz="1800" b="1" dirty="0" smtClean="0">
                <a:solidFill>
                  <a:schemeClr val="accent2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)</a:t>
            </a:r>
            <a:endParaRPr lang="ru-RU" sz="1800" b="1" dirty="0">
              <a:solidFill>
                <a:schemeClr val="accent2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3412" y="1003412"/>
            <a:ext cx="4207860" cy="330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lnSpc>
                <a:spcPct val="90000"/>
              </a:lnSpc>
              <a:spcBef>
                <a:spcPts val="1000"/>
              </a:spcBef>
            </a:pPr>
            <a:r>
              <a:rPr lang="tt-RU" b="1" dirty="0" smtClean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Ареал </a:t>
            </a:r>
            <a:r>
              <a:rPr lang="tt-RU" b="1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распостранения </a:t>
            </a:r>
            <a:r>
              <a:rPr lang="tt-RU" b="1" dirty="0" smtClean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– с. Чувашский Тимерлек</a:t>
            </a:r>
            <a:endParaRPr lang="ru-RU" dirty="0" smtClean="0">
              <a:latin typeface="Monotype Corsiva" panose="03010101010201010101" pitchFamily="66" charset="0"/>
              <a:ea typeface="Times New Roman"/>
            </a:endParaRPr>
          </a:p>
          <a:p>
            <a:pPr algn="just"/>
            <a:endParaRPr lang="ru-RU" dirty="0" smtClean="0">
              <a:solidFill>
                <a:prstClr val="black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13 января, </a:t>
            </a:r>
            <a:r>
              <a:rPr lang="ru-RU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накануне Старого Нового года (Васильев вечер) собирались гадающие </a:t>
            </a:r>
            <a:r>
              <a:rPr lang="ru-RU" dirty="0" smtClean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стремясь узнать, что их ждет в наступающем </a:t>
            </a:r>
            <a:r>
              <a:rPr lang="ru-RU" dirty="0" smtClean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году. </a:t>
            </a:r>
            <a:r>
              <a:rPr lang="ru-RU" dirty="0">
                <a:latin typeface="Monotype Corsiva" panose="03010101010201010101" pitchFamily="66" charset="0"/>
                <a:ea typeface="Calibri"/>
              </a:rPr>
              <a:t>В подблюдных гаданиях роль выполняет «блюдо», от которого и было образовано название ритуала. </a:t>
            </a:r>
            <a:endParaRPr lang="ru-RU" dirty="0">
              <a:solidFill>
                <a:prstClr val="black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Monotype Corsiva" panose="03010101010201010101" pitchFamily="66" charset="0"/>
                <a:ea typeface="Calibri"/>
              </a:rPr>
              <a:t>Во </a:t>
            </a:r>
            <a:r>
              <a:rPr lang="ru-RU" dirty="0">
                <a:latin typeface="Monotype Corsiva" panose="03010101010201010101" pitchFamily="66" charset="0"/>
                <a:ea typeface="Calibri"/>
              </a:rPr>
              <a:t>время гаданий на судьбу человека на подблюдных песнях могут принимать участие не только девушки, но и другие жители села. </a:t>
            </a:r>
            <a:r>
              <a:rPr lang="ru-RU" dirty="0">
                <a:latin typeface="Monotype Corsiva" panose="03010101010201010101" pitchFamily="66" charset="0"/>
                <a:ea typeface="Times New Roman"/>
              </a:rPr>
              <a:t>Собирались вместе, брали блюдо или большую чашку (ведро), клали в нее, снимая с себя, кольца (или другие украшения), наливали чашку водой и покрывали платком. Хор пел песни, а кто-либо один, не глядя, вынимал из чашки положенные туда </a:t>
            </a:r>
            <a:r>
              <a:rPr lang="ru-RU" dirty="0" smtClean="0">
                <a:latin typeface="Monotype Corsiva" panose="03010101010201010101" pitchFamily="66" charset="0"/>
                <a:ea typeface="Times New Roman"/>
              </a:rPr>
              <a:t>предметы. </a:t>
            </a:r>
            <a:r>
              <a:rPr lang="ru-RU" dirty="0">
                <a:latin typeface="Monotype Corsiva" panose="03010101010201010101" pitchFamily="66" charset="0"/>
                <a:ea typeface="Times New Roman"/>
              </a:rPr>
              <a:t>Ч</a:t>
            </a:r>
            <a:r>
              <a:rPr lang="ru-RU" dirty="0" smtClean="0">
                <a:latin typeface="Monotype Corsiva" panose="03010101010201010101" pitchFamily="66" charset="0"/>
                <a:ea typeface="Times New Roman"/>
              </a:rPr>
              <a:t>ью </a:t>
            </a:r>
            <a:r>
              <a:rPr lang="ru-RU" dirty="0">
                <a:latin typeface="Monotype Corsiva" panose="03010101010201010101" pitchFamily="66" charset="0"/>
                <a:ea typeface="Times New Roman"/>
              </a:rPr>
              <a:t>вещь вынимали, к тому и относили содержание песни.</a:t>
            </a:r>
            <a:endParaRPr lang="ru-RU" dirty="0">
              <a:solidFill>
                <a:prstClr val="black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425" y="490816"/>
            <a:ext cx="2708325" cy="203124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425" y="2754181"/>
            <a:ext cx="2708325" cy="203124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44542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3411" y="238124"/>
            <a:ext cx="4725750" cy="348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lnSpc>
                <a:spcPct val="90000"/>
              </a:lnSpc>
            </a:pPr>
            <a:endParaRPr lang="ru-RU" sz="1800" b="1" dirty="0">
              <a:solidFill>
                <a:schemeClr val="accent2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1872" y="1193606"/>
            <a:ext cx="64775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ru-RU" sz="1600" dirty="0" err="1">
                <a:latin typeface="Monotype Corsiva" panose="03010101010201010101" pitchFamily="66" charset="0"/>
              </a:rPr>
              <a:t>Нурлатский</a:t>
            </a:r>
            <a:r>
              <a:rPr lang="ru-RU" sz="1600" dirty="0">
                <a:latin typeface="Monotype Corsiva" panose="03010101010201010101" pitchFamily="66" charset="0"/>
              </a:rPr>
              <a:t> муниципальный район желает успехов в Вашем интересном труде. </a:t>
            </a:r>
            <a:r>
              <a:rPr lang="ru-RU" sz="1600" dirty="0" smtClean="0">
                <a:latin typeface="Monotype Corsiva" panose="03010101010201010101" pitchFamily="66" charset="0"/>
              </a:rPr>
              <a:t>Творческих </a:t>
            </a:r>
            <a:r>
              <a:rPr lang="ru-RU" sz="1600" dirty="0">
                <a:latin typeface="Monotype Corsiva" panose="03010101010201010101" pitchFamily="66" charset="0"/>
              </a:rPr>
              <a:t>успехов, осуществления всех </a:t>
            </a:r>
            <a:r>
              <a:rPr lang="ru-RU" sz="1600" dirty="0" smtClean="0">
                <a:latin typeface="Monotype Corsiva" panose="03010101010201010101" pitchFamily="66" charset="0"/>
              </a:rPr>
              <a:t>планов и</a:t>
            </a:r>
            <a:r>
              <a:rPr lang="ru-RU" sz="1600" dirty="0">
                <a:latin typeface="Monotype Corsiva" panose="03010101010201010101" pitchFamily="66" charset="0"/>
              </a:rPr>
              <a:t> задумок, интересных проектов и разнообразных новых </a:t>
            </a:r>
            <a:r>
              <a:rPr lang="ru-RU" sz="1600" dirty="0" smtClean="0">
                <a:latin typeface="Monotype Corsiva" panose="03010101010201010101" pitchFamily="66" charset="0"/>
              </a:rPr>
              <a:t>идей, вдохновения </a:t>
            </a:r>
            <a:r>
              <a:rPr lang="ru-RU" sz="1600" dirty="0">
                <a:latin typeface="Monotype Corsiva" panose="03010101010201010101" pitchFamily="66" charset="0"/>
              </a:rPr>
              <a:t>и радости. Пусть Ваш труд несет только позитив и положительные эмоции для </a:t>
            </a:r>
            <a:r>
              <a:rPr lang="ru-RU" sz="1600" dirty="0" smtClean="0">
                <a:latin typeface="Monotype Corsiva" panose="03010101010201010101" pitchFamily="66" charset="0"/>
              </a:rPr>
              <a:t> людей! Пусть </a:t>
            </a:r>
            <a:r>
              <a:rPr lang="ru-RU" sz="1600" dirty="0">
                <a:latin typeface="Monotype Corsiva" panose="03010101010201010101" pitchFamily="66" charset="0"/>
              </a:rPr>
              <a:t>Ваша деятельность приносит удовольствие людям и Вам самим! Счастья, успеха и благополучия!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84" y="242193"/>
            <a:ext cx="775790" cy="79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666" y="160338"/>
            <a:ext cx="9810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9" t="8797" r="2616" b="21475"/>
          <a:stretch/>
        </p:blipFill>
        <p:spPr bwMode="auto">
          <a:xfrm>
            <a:off x="3109196" y="2678191"/>
            <a:ext cx="2759568" cy="146283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3" y="3015501"/>
            <a:ext cx="2334049" cy="155603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183" y="3015501"/>
            <a:ext cx="2415133" cy="161008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152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00101" y="238125"/>
            <a:ext cx="4448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ru-RU" sz="1800" b="1" i="1" dirty="0" smtClean="0">
                <a:solidFill>
                  <a:schemeClr val="accent2"/>
                </a:solidFill>
                <a:latin typeface="Monotype Corsiva" panose="03010101010201010101" pitchFamily="66" charset="0"/>
                <a:cs typeface="Arial" pitchFamily="34" charset="0"/>
              </a:rPr>
              <a:t>Семейный  досуг  «</a:t>
            </a:r>
            <a:r>
              <a:rPr lang="ru-RU" sz="1800" b="1" i="1" dirty="0" err="1" smtClean="0">
                <a:solidFill>
                  <a:schemeClr val="accent2"/>
                </a:solidFill>
                <a:latin typeface="Monotype Corsiva" panose="03010101010201010101" pitchFamily="66" charset="0"/>
                <a:cs typeface="Arial" pitchFamily="34" charset="0"/>
              </a:rPr>
              <a:t>Библионочь</a:t>
            </a:r>
            <a:r>
              <a:rPr lang="ru-RU" sz="1800" b="1" i="1" dirty="0" smtClean="0">
                <a:solidFill>
                  <a:schemeClr val="accent2"/>
                </a:solidFill>
                <a:latin typeface="Monotype Corsiva" panose="03010101010201010101" pitchFamily="66" charset="0"/>
                <a:cs typeface="Arial" pitchFamily="34" charset="0"/>
              </a:rPr>
              <a:t> 2024» </a:t>
            </a:r>
            <a:endParaRPr lang="ru-RU" sz="1800" b="1" i="1" dirty="0">
              <a:solidFill>
                <a:schemeClr val="accent2"/>
              </a:solidFill>
              <a:latin typeface="Monotype Corsiva" panose="03010101010201010101" pitchFamily="66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0100" y="1149069"/>
            <a:ext cx="4267200" cy="2787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49580" algn="just" defTabSz="914400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20 апреля </a:t>
            </a:r>
            <a:r>
              <a:rPr lang="ru-RU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 рамках </a:t>
            </a:r>
            <a:r>
              <a:rPr lang="ru-RU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проведения Всероссийской акции </a:t>
            </a:r>
            <a:r>
              <a:rPr lang="ru-RU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Библионочь</a:t>
            </a:r>
            <a:r>
              <a:rPr lang="ru-RU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2024 библиотека организовала яркую</a:t>
            </a:r>
            <a:r>
              <a:rPr lang="ru-RU" spc="-10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и насыщенную программу </a:t>
            </a:r>
            <a:r>
              <a:rPr lang="ru-RU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под девизом «Читаем всей семьёй», тематика которой тесно связана с Годом семьи и была посвящена </a:t>
            </a:r>
            <a:r>
              <a:rPr lang="ru-RU" spc="-10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семейному чтению — досугу, который сближает всех членов семьи</a:t>
            </a:r>
            <a:r>
              <a:rPr lang="ru-RU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участия были приглашены семейные команды – активные, эрудированные и творческие.  Гостей мероприятия ждал незабываемый вечер читательских удовольствий и хорошего настроения! </a:t>
            </a:r>
            <a:endParaRPr lang="ru-RU" dirty="0">
              <a:solidFill>
                <a:prstClr val="black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1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100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4F2D974-80CF-4560-A3E0-770728B935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66" t="5791" r="4718" b="18250"/>
          <a:stretch/>
        </p:blipFill>
        <p:spPr>
          <a:xfrm>
            <a:off x="5360253" y="2697448"/>
            <a:ext cx="3315212" cy="195721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253" y="500861"/>
            <a:ext cx="3315212" cy="185392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163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90575" y="238125"/>
            <a:ext cx="445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ru-RU" sz="1800" b="1" i="1" dirty="0" smtClean="0">
                <a:solidFill>
                  <a:schemeClr val="accent2"/>
                </a:solidFill>
                <a:latin typeface="Monotype Corsiva" panose="03010101010201010101" pitchFamily="66" charset="0"/>
                <a:cs typeface="Arial" pitchFamily="34" charset="0"/>
              </a:rPr>
              <a:t>Фестиваль близнецов и двойняшек  </a:t>
            </a:r>
          </a:p>
          <a:p>
            <a:pPr lvl="0" defTabSz="914400">
              <a:defRPr/>
            </a:pPr>
            <a:r>
              <a:rPr lang="ru-RU" sz="1800" b="1" i="1" dirty="0" smtClean="0">
                <a:solidFill>
                  <a:schemeClr val="accent2"/>
                </a:solidFill>
                <a:latin typeface="Monotype Corsiva" panose="03010101010201010101" pitchFamily="66" charset="0"/>
                <a:cs typeface="Arial" pitchFamily="34" charset="0"/>
              </a:rPr>
              <a:t>«Двойное счастье» </a:t>
            </a:r>
            <a:endParaRPr lang="ru-RU" sz="1800" b="1" i="1" dirty="0">
              <a:solidFill>
                <a:schemeClr val="accent2"/>
              </a:solidFill>
              <a:latin typeface="Monotype Corsiva" panose="03010101010201010101" pitchFamily="66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3899" y="822900"/>
            <a:ext cx="4908157" cy="418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15 мая 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в Городском Дворце культуры прошел фестиваль близнецов и двойняшек «Двойное счастье», посвященный Международному дню </a:t>
            </a:r>
            <a:r>
              <a:rPr lang="ru-RU" dirty="0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семьи.</a:t>
            </a:r>
            <a:r>
              <a:rPr lang="ru-RU" dirty="0">
                <a:latin typeface="Monotype Corsiva" panose="03010101010201010101" pitchFamily="66" charset="0"/>
                <a:ea typeface="Times New Roman"/>
                <a:cs typeface="Times New Roman"/>
              </a:rPr>
              <a:t> </a:t>
            </a:r>
            <a:r>
              <a:rPr lang="ru-RU" dirty="0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Фестиваль проходит 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третий год подряд, организованный в рамках местного партийного проекта «Единой России» «Радуга» и Года </a:t>
            </a:r>
            <a:r>
              <a:rPr lang="ru-RU" dirty="0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семьи.</a:t>
            </a:r>
            <a:r>
              <a:rPr lang="ru-RU" dirty="0">
                <a:latin typeface="Monotype Corsiva" panose="03010101010201010101" pitchFamily="66" charset="0"/>
                <a:ea typeface="Times New Roman"/>
                <a:cs typeface="Times New Roman"/>
              </a:rPr>
              <a:t> </a:t>
            </a:r>
            <a:r>
              <a:rPr lang="ru-RU" dirty="0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В фестивале 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приняли участие </a:t>
            </a:r>
            <a:r>
              <a:rPr lang="ru-RU" dirty="0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 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20 пар близнецов и двойняшек. Одни похожи друг на друга как две капли воды, в других лишь уловимы схожие черты. Взрослые копии и совсем малыши. Но все они по-своему уникальны и неповторимы. Близнецы и двойняшки на сцене Городского Дворца культуры показали свои творческие способности: пели, танцевали, читали стихи, представляли свои электронные </a:t>
            </a:r>
            <a:r>
              <a:rPr lang="ru-RU" dirty="0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презентации. 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Программа фестиваля включала в себя: фотовыставку «</a:t>
            </a:r>
            <a:r>
              <a:rPr lang="ru-RU" dirty="0" err="1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Я+ты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», парад всех участников фестиваля, фото – презентацию «Ты мое отражение», подведение итогов. </a:t>
            </a:r>
            <a:r>
              <a:rPr lang="ru-RU" dirty="0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По 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итогам фестиваля участникам вручили Дипломы и </a:t>
            </a:r>
            <a:r>
              <a:rPr lang="ru-RU" dirty="0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подарки.     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dirty="0" smtClean="0">
                <a:latin typeface="Monotype Corsiva" panose="03010101010201010101" pitchFamily="66" charset="0"/>
                <a:ea typeface="Calibri"/>
                <a:cs typeface="Times New Roman"/>
                <a:hlinkClick r:id="rId3"/>
              </a:rPr>
              <a:t>https</a:t>
            </a:r>
            <a:r>
              <a:rPr lang="en-US" dirty="0">
                <a:latin typeface="Monotype Corsiva" panose="03010101010201010101" pitchFamily="66" charset="0"/>
                <a:ea typeface="Calibri"/>
                <a:cs typeface="Times New Roman"/>
                <a:hlinkClick r:id="rId3"/>
              </a:rPr>
              <a:t>://nurlat-kultura.ru/news/2024/05/3338</a:t>
            </a:r>
            <a:r>
              <a:rPr lang="en-US" dirty="0" smtClean="0">
                <a:latin typeface="Monotype Corsiva" panose="03010101010201010101" pitchFamily="66" charset="0"/>
                <a:ea typeface="Calibri"/>
                <a:cs typeface="Times New Roman"/>
                <a:hlinkClick r:id="rId3"/>
              </a:rPr>
              <a:t>/</a:t>
            </a:r>
            <a:endParaRPr lang="ru-RU" dirty="0" smtClean="0">
              <a:latin typeface="Monotype Corsiva" panose="03010101010201010101" pitchFamily="66" charset="0"/>
              <a:ea typeface="Calibri"/>
              <a:cs typeface="Times New Roman"/>
            </a:endParaRPr>
          </a:p>
        </p:txBody>
      </p:sp>
      <p:pic>
        <p:nvPicPr>
          <p:cNvPr id="2050" name="Picture 2" descr="D:\СВЕТЛАНА ФУТАЖИ\ДНИ КУЛЬТУРЫ\2024 Дни               культуры                8 октября\1 Мероприятия Год семьи\Близняшк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348" y="628650"/>
            <a:ext cx="2784267" cy="15639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СВЕТЛАНА ФУТАЖИ\ДНИ КУЛЬТУРЫ\2024 Дни               культуры                8 октября\1 Мероприятия Год семьи\близняшки 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348" y="2667000"/>
            <a:ext cx="2793999" cy="15716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21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%D0%A1%D0%92%D0%95%D0%A2%D0%9B%D0%90%D0%9D%D0%90 %D0%A4%D0%A3%D0%A2%D0%90%D0%96%D0%98\%D0%94%D0%9D%D0%98 %D0%9A%D0%A3%D0%9B%D0%AC%D0%A2%D0%A3%D0%A0%D0%A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3275" y="1352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942974" y="238125"/>
            <a:ext cx="5076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ru-RU" sz="1800" b="1" i="1" dirty="0" smtClean="0">
                <a:solidFill>
                  <a:schemeClr val="accent2"/>
                </a:solidFill>
                <a:latin typeface="Monotype Corsiva" panose="03010101010201010101" pitchFamily="66" charset="0"/>
                <a:cs typeface="Arial" pitchFamily="34" charset="0"/>
              </a:rPr>
              <a:t>Праздничный концерт  «В кругу любимых  и родных» </a:t>
            </a:r>
            <a:endParaRPr lang="ru-RU" sz="1800" b="1" i="1" dirty="0">
              <a:solidFill>
                <a:schemeClr val="accent2"/>
              </a:solidFill>
              <a:latin typeface="Monotype Corsiva" panose="03010101010201010101" pitchFamily="66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2974" y="607458"/>
            <a:ext cx="5172075" cy="418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8июля </a:t>
            </a:r>
            <a:r>
              <a:rPr lang="ru-RU" dirty="0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в сквере «Театральный» 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прошел большой праздничный концерт ко Дню семьи, любви и </a:t>
            </a:r>
            <a:r>
              <a:rPr lang="ru-RU" dirty="0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верности. Работали различные 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мастер – </a:t>
            </a:r>
            <a:r>
              <a:rPr lang="ru-RU" dirty="0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классы, 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игровые площадки, выставка – продажа картин местной художницы Елены Яковлевой, </a:t>
            </a:r>
            <a:r>
              <a:rPr lang="ru-RU" dirty="0" err="1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аквагрим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. Праздничное </a:t>
            </a:r>
            <a:r>
              <a:rPr lang="ru-RU" dirty="0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мероприятие началось 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в торжественной обстановке с чествования юбиляров семейной жизни. Друг за другом на сцену поднимались мужья и жены, заслужившие уважение окружающих примером верности семейному долгу, сквозь годы испытаний перенесшие свою любовь и верность. С теплыми пожеланиями поздравления к жителям и гостям </a:t>
            </a:r>
            <a:r>
              <a:rPr lang="ru-RU" dirty="0" err="1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Нурлатского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 муниципального района </a:t>
            </a:r>
            <a:r>
              <a:rPr lang="ru-RU" dirty="0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обратились заместитель 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председателя Комитета Государственного Совета РТ по образованию, культуре и национальным вопросам Людмила Рыбакова </a:t>
            </a:r>
            <a:r>
              <a:rPr lang="ru-RU" dirty="0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 и Глава </a:t>
            </a:r>
            <a:r>
              <a:rPr lang="ru-RU" dirty="0" err="1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Нурлатского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 района Дамир </a:t>
            </a:r>
            <a:r>
              <a:rPr lang="ru-RU" dirty="0" err="1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Ишкинеев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. Торжественное </a:t>
            </a:r>
            <a:r>
              <a:rPr lang="ru-RU" dirty="0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чествование 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продолжилось праздничным концертом с участием танцевальных </a:t>
            </a:r>
            <a:r>
              <a:rPr lang="ru-RU" dirty="0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коллективов и 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артистов художественной </a:t>
            </a:r>
            <a:r>
              <a:rPr lang="ru-RU" dirty="0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самодеятельности</a:t>
            </a:r>
            <a:r>
              <a:rPr lang="ru-RU" dirty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 </a:t>
            </a:r>
            <a:r>
              <a:rPr lang="ru-RU" dirty="0" err="1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Нурлатского</a:t>
            </a:r>
            <a:r>
              <a:rPr lang="ru-RU" dirty="0" smtClean="0">
                <a:solidFill>
                  <a:srgbClr val="212529"/>
                </a:solidFill>
                <a:latin typeface="Monotype Corsiva" panose="03010101010201010101" pitchFamily="66" charset="0"/>
                <a:ea typeface="Times New Roman"/>
                <a:cs typeface="Times New Roman"/>
              </a:rPr>
              <a:t> района.</a:t>
            </a:r>
            <a:r>
              <a:rPr lang="ru-RU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/>
              </a:rPr>
              <a:t>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latin typeface="Monotype Corsiva" panose="03010101010201010101" pitchFamily="66" charset="0"/>
                <a:ea typeface="Calibri"/>
                <a:cs typeface="Times New Roman"/>
                <a:hlinkClick r:id="rId3"/>
              </a:rPr>
              <a:t>https://nurlat-kultura.ru/news/2024/07/4180</a:t>
            </a:r>
            <a:r>
              <a:rPr lang="en-US" dirty="0" smtClean="0">
                <a:latin typeface="Monotype Corsiva" panose="03010101010201010101" pitchFamily="66" charset="0"/>
                <a:ea typeface="Calibri"/>
                <a:cs typeface="Times New Roman"/>
                <a:hlinkClick r:id="rId3"/>
              </a:rPr>
              <a:t>/</a:t>
            </a:r>
            <a:r>
              <a:rPr lang="ru-RU" dirty="0" smtClean="0"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</a:p>
        </p:txBody>
      </p:sp>
      <p:pic>
        <p:nvPicPr>
          <p:cNvPr id="9" name="Рисунок 8" descr="https://nurlat-kultura.ru/wp-content/uploads/2024/07/e28cf61bab2da22e116b019bda77872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2"/>
          <a:stretch/>
        </p:blipFill>
        <p:spPr bwMode="auto">
          <a:xfrm>
            <a:off x="6238537" y="607456"/>
            <a:ext cx="2638425" cy="162139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50" name="Picture 2" descr="https://sun9-52.userapi.com/impg/YAahETm_RgqfbAldytvun4e2teEq1ZzG0us5sQ/DeyUP7hHIl4.jpg?size=1600x1200&amp;quality=95&amp;sign=2378ff4e67612351d49d2393c91fc65e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537" y="2490274"/>
            <a:ext cx="2617185" cy="188170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04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6765</TotalTime>
  <Words>5529</Words>
  <Application>Microsoft Office PowerPoint</Application>
  <PresentationFormat>Экран (16:9)</PresentationFormat>
  <Paragraphs>258</Paragraphs>
  <Slides>68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68</vt:i4>
      </vt:variant>
    </vt:vector>
  </HeadingPairs>
  <TitlesOfParts>
    <vt:vector size="6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Валиуллина Гузалия</cp:lastModifiedBy>
  <cp:revision>412</cp:revision>
  <cp:lastPrinted>2024-09-30T11:26:15Z</cp:lastPrinted>
  <dcterms:created xsi:type="dcterms:W3CDTF">2023-03-17T09:55:14Z</dcterms:created>
  <dcterms:modified xsi:type="dcterms:W3CDTF">2024-10-01T14:15:29Z</dcterms:modified>
</cp:coreProperties>
</file>